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61" r:id="rId2"/>
    <p:sldId id="262" r:id="rId3"/>
    <p:sldId id="281" r:id="rId4"/>
    <p:sldId id="301" r:id="rId5"/>
    <p:sldId id="317" r:id="rId6"/>
    <p:sldId id="300" r:id="rId7"/>
    <p:sldId id="302" r:id="rId8"/>
    <p:sldId id="286" r:id="rId9"/>
    <p:sldId id="336" r:id="rId10"/>
    <p:sldId id="337" r:id="rId11"/>
    <p:sldId id="338" r:id="rId12"/>
    <p:sldId id="304" r:id="rId13"/>
    <p:sldId id="305" r:id="rId14"/>
    <p:sldId id="290" r:id="rId15"/>
    <p:sldId id="292" r:id="rId16"/>
    <p:sldId id="293" r:id="rId17"/>
    <p:sldId id="294" r:id="rId18"/>
    <p:sldId id="295" r:id="rId19"/>
    <p:sldId id="334" r:id="rId20"/>
    <p:sldId id="313" r:id="rId21"/>
    <p:sldId id="342" r:id="rId22"/>
    <p:sldId id="341" r:id="rId23"/>
    <p:sldId id="297" r:id="rId24"/>
    <p:sldId id="339" r:id="rId25"/>
    <p:sldId id="299" r:id="rId26"/>
    <p:sldId id="335" r:id="rId27"/>
    <p:sldId id="340" r:id="rId28"/>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6" autoAdjust="0"/>
    <p:restoredTop sz="80095" autoAdjust="0"/>
  </p:normalViewPr>
  <p:slideViewPr>
    <p:cSldViewPr snapToGrid="0">
      <p:cViewPr varScale="1">
        <p:scale>
          <a:sx n="77" d="100"/>
          <a:sy n="77" d="100"/>
        </p:scale>
        <p:origin x="1326" y="96"/>
      </p:cViewPr>
      <p:guideLst>
        <p:guide orient="horz" pos="2160"/>
        <p:guide pos="2880"/>
      </p:guideLst>
    </p:cSldViewPr>
  </p:slideViewPr>
  <p:outlineViewPr>
    <p:cViewPr>
      <p:scale>
        <a:sx n="33" d="100"/>
        <a:sy n="33" d="100"/>
      </p:scale>
      <p:origin x="42" y="257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3F5CE13-E1B5-4E71-A756-763E1C777727}" type="datetimeFigureOut">
              <a:rPr lang="sv-SE" smtClean="0"/>
              <a:t>2017-10-17</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sv-SE" smtClean="0"/>
              <a:t>Läkemedelshantering 2018</a:t>
            </a:r>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B7AC744-E163-469E-B0E6-AE172A32D6F1}" type="slidenum">
              <a:rPr lang="sv-SE" smtClean="0"/>
              <a:t>‹#›</a:t>
            </a:fld>
            <a:endParaRPr lang="sv-SE"/>
          </a:p>
        </p:txBody>
      </p:sp>
    </p:spTree>
    <p:extLst>
      <p:ext uri="{BB962C8B-B14F-4D97-AF65-F5344CB8AC3E}">
        <p14:creationId xmlns:p14="http://schemas.microsoft.com/office/powerpoint/2010/main" val="26616402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4626C53-79C0-4D07-ADC9-6C1304407107}" type="datetimeFigureOut">
              <a:rPr lang="sv-SE" smtClean="0"/>
              <a:t>2017-10-17</a:t>
            </a:fld>
            <a:endParaRPr lang="sv-SE"/>
          </a:p>
        </p:txBody>
      </p:sp>
      <p:sp>
        <p:nvSpPr>
          <p:cNvPr id="4" name="Platshållare för bildobjekt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sv-SE" smtClean="0"/>
              <a:t>Läkemedelshantering 2018</a:t>
            </a:r>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704902B-C64E-4D43-A627-FA1AF10024B4}" type="slidenum">
              <a:rPr lang="sv-SE" smtClean="0"/>
              <a:t>‹#›</a:t>
            </a:fld>
            <a:endParaRPr lang="sv-SE"/>
          </a:p>
        </p:txBody>
      </p:sp>
    </p:spTree>
    <p:extLst>
      <p:ext uri="{BB962C8B-B14F-4D97-AF65-F5344CB8AC3E}">
        <p14:creationId xmlns:p14="http://schemas.microsoft.com/office/powerpoint/2010/main" val="9931004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Detta bildspel handlar om de nya läkemedelshanteringsföreskrifterna som börjar gälla den 1 januari 2018. Först kommer några</a:t>
            </a:r>
            <a:r>
              <a:rPr lang="sv-SE" baseline="0" dirty="0" smtClean="0"/>
              <a:t> bilder om bakgrunden till de reglerna, därefter en beskrivning av innehållet de nya reglerna och slutligen vad som är viktigt för Vårdförbundet.</a:t>
            </a:r>
            <a:endParaRPr lang="sv-SE" dirty="0"/>
          </a:p>
        </p:txBody>
      </p:sp>
      <p:sp>
        <p:nvSpPr>
          <p:cNvPr id="4" name="Platshållare för sidfot 3"/>
          <p:cNvSpPr>
            <a:spLocks noGrp="1"/>
          </p:cNvSpPr>
          <p:nvPr>
            <p:ph type="ftr" sz="quarter" idx="10"/>
          </p:nvPr>
        </p:nvSpPr>
        <p:spPr/>
        <p:txBody>
          <a:bodyPr/>
          <a:lstStyle/>
          <a:p>
            <a:r>
              <a:rPr lang="sv-SE" smtClean="0"/>
              <a:t>Läkemedelshantering 2018</a:t>
            </a:r>
            <a:endParaRPr lang="sv-SE"/>
          </a:p>
        </p:txBody>
      </p:sp>
      <p:sp>
        <p:nvSpPr>
          <p:cNvPr id="5" name="Platshållare för bildnummer 4"/>
          <p:cNvSpPr>
            <a:spLocks noGrp="1"/>
          </p:cNvSpPr>
          <p:nvPr>
            <p:ph type="sldNum" sz="quarter" idx="11"/>
          </p:nvPr>
        </p:nvSpPr>
        <p:spPr/>
        <p:txBody>
          <a:bodyPr/>
          <a:lstStyle/>
          <a:p>
            <a:fld id="{E704902B-C64E-4D43-A627-FA1AF10024B4}" type="slidenum">
              <a:rPr lang="sv-SE" smtClean="0"/>
              <a:t>1</a:t>
            </a:fld>
            <a:endParaRPr lang="sv-SE"/>
          </a:p>
        </p:txBody>
      </p:sp>
    </p:spTree>
    <p:extLst>
      <p:ext uri="{BB962C8B-B14F-4D97-AF65-F5344CB8AC3E}">
        <p14:creationId xmlns:p14="http://schemas.microsoft.com/office/powerpoint/2010/main" val="2243708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sidhuvud 3"/>
          <p:cNvSpPr>
            <a:spLocks noGrp="1"/>
          </p:cNvSpPr>
          <p:nvPr>
            <p:ph type="hdr" sz="quarter" idx="10"/>
          </p:nvPr>
        </p:nvSpPr>
        <p:spPr/>
        <p:txBody>
          <a:bodyPr/>
          <a:lstStyle/>
          <a:p>
            <a:r>
              <a:rPr lang="sv-SE" smtClean="0"/>
              <a:t>Tranås den 4 maj 2017</a:t>
            </a:r>
            <a:endParaRPr lang="sv-SE"/>
          </a:p>
        </p:txBody>
      </p:sp>
      <p:sp>
        <p:nvSpPr>
          <p:cNvPr id="5" name="Platshållare för bildnummer 4"/>
          <p:cNvSpPr>
            <a:spLocks noGrp="1"/>
          </p:cNvSpPr>
          <p:nvPr>
            <p:ph type="sldNum" sz="quarter" idx="11"/>
          </p:nvPr>
        </p:nvSpPr>
        <p:spPr/>
        <p:txBody>
          <a:bodyPr/>
          <a:lstStyle/>
          <a:p>
            <a:fld id="{E704902B-C64E-4D43-A627-FA1AF10024B4}" type="slidenum">
              <a:rPr lang="sv-SE" smtClean="0"/>
              <a:t>13</a:t>
            </a:fld>
            <a:endParaRPr lang="sv-SE"/>
          </a:p>
        </p:txBody>
      </p:sp>
    </p:spTree>
    <p:extLst>
      <p:ext uri="{BB962C8B-B14F-4D97-AF65-F5344CB8AC3E}">
        <p14:creationId xmlns:p14="http://schemas.microsoft.com/office/powerpoint/2010/main" val="2229502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Den som iordningställer ett läkemedel till en patient ska mot den givna ordinationen kontrollera patientens identitet, läkemedelsnamn eller aktiv substans, läkemedelsform, läkemedlets styrka, </a:t>
            </a:r>
          </a:p>
          <a:p>
            <a:r>
              <a:rPr lang="sv-SE" sz="1200" kern="1200" dirty="0" smtClean="0">
                <a:solidFill>
                  <a:schemeClr val="tx1"/>
                </a:solidFill>
                <a:effectLst/>
                <a:latin typeface="+mn-lt"/>
                <a:ea typeface="+mn-ea"/>
                <a:cs typeface="+mn-cs"/>
              </a:rPr>
              <a:t>dosering, administreringssätt och administreringstillfällen. Vid spädning av läkemedel till barn ska särskild försiktighet iakttas. Vårdgivaren ska ta fram tydliga instruktioner till läkemedel som ska spädas.</a:t>
            </a:r>
          </a:p>
          <a:p>
            <a:endParaRPr lang="sv-SE" sz="1200" kern="1200" dirty="0" smtClean="0">
              <a:solidFill>
                <a:schemeClr val="tx1"/>
              </a:solidFill>
              <a:effectLst/>
              <a:latin typeface="+mn-lt"/>
              <a:ea typeface="+mn-ea"/>
              <a:cs typeface="+mn-cs"/>
            </a:endParaRPr>
          </a:p>
          <a:p>
            <a:r>
              <a:rPr lang="sv-SE" sz="1200" b="0" i="0" u="none" strike="noStrike" kern="1200" baseline="0" dirty="0" smtClean="0">
                <a:solidFill>
                  <a:schemeClr val="tx1"/>
                </a:solidFill>
                <a:latin typeface="+mn-lt"/>
                <a:ea typeface="+mn-ea"/>
                <a:cs typeface="+mn-cs"/>
              </a:rPr>
              <a:t>Vårdgivaren ska ta fram tydliga instruktioner till den hälso- och sjukvårdspersonal som iordningställer de läkemedel som ska spädas. </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Den som iordningställer ett läkemedel ska göra en rimlighetsbedömning av såväl den ordinerade dosen som det iordningställda läkemedlet. </a:t>
            </a:r>
          </a:p>
          <a:p>
            <a:endParaRPr lang="sv-SE" dirty="0"/>
          </a:p>
        </p:txBody>
      </p:sp>
      <p:sp>
        <p:nvSpPr>
          <p:cNvPr id="4" name="Platshållare för sidhuvud 3"/>
          <p:cNvSpPr>
            <a:spLocks noGrp="1"/>
          </p:cNvSpPr>
          <p:nvPr>
            <p:ph type="hdr" sz="quarter" idx="10"/>
          </p:nvPr>
        </p:nvSpPr>
        <p:spPr/>
        <p:txBody>
          <a:bodyPr/>
          <a:lstStyle/>
          <a:p>
            <a:pPr>
              <a:defRPr/>
            </a:pPr>
            <a:r>
              <a:rPr lang="sv-SE" smtClean="0"/>
              <a:t>Nyheter i regelverket 2016/Carita Fallström</a:t>
            </a:r>
            <a:endParaRPr lang="sv-SE"/>
          </a:p>
        </p:txBody>
      </p:sp>
      <p:sp>
        <p:nvSpPr>
          <p:cNvPr id="5" name="Platshållare för bildnummer 4"/>
          <p:cNvSpPr>
            <a:spLocks noGrp="1"/>
          </p:cNvSpPr>
          <p:nvPr>
            <p:ph type="sldNum" sz="quarter" idx="11"/>
          </p:nvPr>
        </p:nvSpPr>
        <p:spPr/>
        <p:txBody>
          <a:bodyPr/>
          <a:lstStyle/>
          <a:p>
            <a:pPr>
              <a:defRPr/>
            </a:pPr>
            <a:fld id="{2A1D22B7-58BB-4CB1-81ED-493D68B7EB36}" type="slidenum">
              <a:rPr lang="sv-SE" smtClean="0"/>
              <a:pPr>
                <a:defRPr/>
              </a:pPr>
              <a:t>15</a:t>
            </a:fld>
            <a:endParaRPr lang="sv-SE"/>
          </a:p>
        </p:txBody>
      </p:sp>
      <p:sp>
        <p:nvSpPr>
          <p:cNvPr id="6" name="Platshållare för sidfot 5"/>
          <p:cNvSpPr>
            <a:spLocks noGrp="1"/>
          </p:cNvSpPr>
          <p:nvPr>
            <p:ph type="ftr" sz="quarter" idx="12"/>
          </p:nvPr>
        </p:nvSpPr>
        <p:spPr/>
        <p:txBody>
          <a:bodyPr/>
          <a:lstStyle/>
          <a:p>
            <a:r>
              <a:rPr lang="sv-SE" smtClean="0"/>
              <a:t>Läkemedelshantering 2018</a:t>
            </a:r>
            <a:endParaRPr lang="sv-SE"/>
          </a:p>
        </p:txBody>
      </p:sp>
    </p:spTree>
    <p:extLst>
      <p:ext uri="{BB962C8B-B14F-4D97-AF65-F5344CB8AC3E}">
        <p14:creationId xmlns:p14="http://schemas.microsoft.com/office/powerpoint/2010/main" val="3865164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200" kern="1200" dirty="0" smtClean="0">
              <a:solidFill>
                <a:schemeClr val="tx1"/>
              </a:solidFill>
              <a:effectLst/>
              <a:latin typeface="+mn-lt"/>
              <a:ea typeface="+mn-ea"/>
              <a:cs typeface="+mn-cs"/>
            </a:endParaRPr>
          </a:p>
          <a:p>
            <a:r>
              <a:rPr lang="sv-SE" sz="1400" kern="1200" dirty="0" smtClean="0">
                <a:solidFill>
                  <a:schemeClr val="tx1"/>
                </a:solidFill>
                <a:effectLst/>
                <a:latin typeface="+mn-lt"/>
                <a:ea typeface="+mn-ea"/>
                <a:cs typeface="+mn-cs"/>
              </a:rPr>
              <a:t>Ett iordningställt läkemedel som inte omedelbart administreras eller överlämnas till en patient, ska märkas med uppgifter om patientens identitet, läkemedelsnamn eller aktiv substans, läkemedlets styrka, tidpunkten för iordningställandet, och sådana övriga uppgifter som behövs för en säker hantering av läkemedlet. </a:t>
            </a:r>
          </a:p>
          <a:p>
            <a:endParaRPr lang="sv-SE" sz="1400" kern="1200" dirty="0" smtClean="0">
              <a:solidFill>
                <a:schemeClr val="tx1"/>
              </a:solidFill>
              <a:effectLst/>
              <a:latin typeface="+mn-lt"/>
              <a:ea typeface="+mn-ea"/>
              <a:cs typeface="+mn-cs"/>
            </a:endParaRPr>
          </a:p>
          <a:p>
            <a:r>
              <a:rPr lang="sv-SE" sz="1400" kern="1200" dirty="0" smtClean="0">
                <a:solidFill>
                  <a:schemeClr val="tx1"/>
                </a:solidFill>
                <a:effectLst/>
                <a:latin typeface="+mn-lt"/>
                <a:ea typeface="+mn-ea"/>
                <a:cs typeface="+mn-cs"/>
              </a:rPr>
              <a:t>Den som iordningställer ett läkemedel till en patient ska själv administrera eller överlämna läkemedlet till honom eller henne. Om det är förenligt med en god och säker vård av patienten får dock någon annan behörig hälso- och sjukvårdspersonal än den som har iordningställt läkemedlet administrera eller överlämna det. Läkemedlet ska då märkas. </a:t>
            </a:r>
          </a:p>
          <a:p>
            <a:endParaRPr lang="sv-SE" sz="1400" kern="1200" dirty="0" smtClean="0">
              <a:solidFill>
                <a:schemeClr val="tx1"/>
              </a:solidFill>
              <a:effectLst/>
              <a:latin typeface="+mn-lt"/>
              <a:ea typeface="+mn-ea"/>
              <a:cs typeface="+mn-cs"/>
            </a:endParaRPr>
          </a:p>
        </p:txBody>
      </p:sp>
      <p:sp>
        <p:nvSpPr>
          <p:cNvPr id="4" name="Platshållare för sidhuvud 3"/>
          <p:cNvSpPr>
            <a:spLocks noGrp="1"/>
          </p:cNvSpPr>
          <p:nvPr>
            <p:ph type="hdr" sz="quarter" idx="10"/>
          </p:nvPr>
        </p:nvSpPr>
        <p:spPr/>
        <p:txBody>
          <a:bodyPr/>
          <a:lstStyle/>
          <a:p>
            <a:pPr>
              <a:defRPr/>
            </a:pPr>
            <a:r>
              <a:rPr lang="sv-SE" smtClean="0"/>
              <a:t>Nyheter i regelverket 2016/Carita Fallström</a:t>
            </a:r>
            <a:endParaRPr lang="sv-SE"/>
          </a:p>
        </p:txBody>
      </p:sp>
      <p:sp>
        <p:nvSpPr>
          <p:cNvPr id="5" name="Platshållare för bildnummer 4"/>
          <p:cNvSpPr>
            <a:spLocks noGrp="1"/>
          </p:cNvSpPr>
          <p:nvPr>
            <p:ph type="sldNum" sz="quarter" idx="11"/>
          </p:nvPr>
        </p:nvSpPr>
        <p:spPr/>
        <p:txBody>
          <a:bodyPr/>
          <a:lstStyle/>
          <a:p>
            <a:pPr>
              <a:defRPr/>
            </a:pPr>
            <a:fld id="{2A1D22B7-58BB-4CB1-81ED-493D68B7EB36}" type="slidenum">
              <a:rPr lang="sv-SE" smtClean="0"/>
              <a:pPr>
                <a:defRPr/>
              </a:pPr>
              <a:t>16</a:t>
            </a:fld>
            <a:endParaRPr lang="sv-SE"/>
          </a:p>
        </p:txBody>
      </p:sp>
      <p:sp>
        <p:nvSpPr>
          <p:cNvPr id="6" name="Platshållare för sidfot 5"/>
          <p:cNvSpPr>
            <a:spLocks noGrp="1"/>
          </p:cNvSpPr>
          <p:nvPr>
            <p:ph type="ftr" sz="quarter" idx="12"/>
          </p:nvPr>
        </p:nvSpPr>
        <p:spPr/>
        <p:txBody>
          <a:bodyPr/>
          <a:lstStyle/>
          <a:p>
            <a:r>
              <a:rPr lang="sv-SE" smtClean="0"/>
              <a:t>Läkemedelshantering 2018</a:t>
            </a:r>
            <a:endParaRPr lang="sv-SE"/>
          </a:p>
        </p:txBody>
      </p:sp>
    </p:spTree>
    <p:extLst>
      <p:ext uri="{BB962C8B-B14F-4D97-AF65-F5344CB8AC3E}">
        <p14:creationId xmlns:p14="http://schemas.microsoft.com/office/powerpoint/2010/main" val="307722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Den som administrerar eller överlämnar ett läkemedel till en patient ska mot den givna ordinationen kontrollera patientens identitet, läkemedelsnamn eller aktiv substans, läkemedlets styrka,  dosering, administreringssätt och administreringstillfällen.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I patientjournalen ska dokumenteras uppgifter om </a:t>
            </a:r>
            <a:r>
              <a:rPr lang="sv-SE" sz="1200" u="sng" kern="1200" dirty="0" smtClean="0">
                <a:solidFill>
                  <a:schemeClr val="tx1"/>
                </a:solidFill>
                <a:effectLst/>
                <a:latin typeface="+mn-lt"/>
                <a:ea typeface="+mn-ea"/>
                <a:cs typeface="+mn-cs"/>
              </a:rPr>
              <a:t>vem</a:t>
            </a:r>
            <a:r>
              <a:rPr lang="sv-SE" sz="1200" kern="1200" dirty="0" smtClean="0">
                <a:solidFill>
                  <a:schemeClr val="tx1"/>
                </a:solidFill>
                <a:effectLst/>
                <a:latin typeface="+mn-lt"/>
                <a:ea typeface="+mn-ea"/>
                <a:cs typeface="+mn-cs"/>
              </a:rPr>
              <a:t> som har iordningställt och administrerat eller överlämnat ett läkemedel, </a:t>
            </a:r>
            <a:r>
              <a:rPr lang="sv-SE" sz="1200" u="sng" kern="1200" dirty="0" smtClean="0">
                <a:solidFill>
                  <a:schemeClr val="tx1"/>
                </a:solidFill>
                <a:effectLst/>
                <a:latin typeface="+mn-lt"/>
                <a:ea typeface="+mn-ea"/>
                <a:cs typeface="+mn-cs"/>
              </a:rPr>
              <a:t>när</a:t>
            </a:r>
            <a:r>
              <a:rPr lang="sv-SE" sz="1200" kern="1200" dirty="0" smtClean="0">
                <a:solidFill>
                  <a:schemeClr val="tx1"/>
                </a:solidFill>
                <a:effectLst/>
                <a:latin typeface="+mn-lt"/>
                <a:ea typeface="+mn-ea"/>
                <a:cs typeface="+mn-cs"/>
              </a:rPr>
              <a:t> läkemedlet har iordningställts och administrerats eller överlämnats, </a:t>
            </a:r>
            <a:r>
              <a:rPr lang="sv-SE" sz="1200" u="sng" kern="1200" dirty="0" smtClean="0">
                <a:solidFill>
                  <a:schemeClr val="tx1"/>
                </a:solidFill>
                <a:effectLst/>
                <a:latin typeface="+mn-lt"/>
                <a:ea typeface="+mn-ea"/>
                <a:cs typeface="+mn-cs"/>
              </a:rPr>
              <a:t>vem som har utfört en kontroll </a:t>
            </a:r>
            <a:r>
              <a:rPr lang="sv-SE" sz="1200" kern="1200" dirty="0" smtClean="0">
                <a:solidFill>
                  <a:schemeClr val="tx1"/>
                </a:solidFill>
                <a:effectLst/>
                <a:latin typeface="+mn-lt"/>
                <a:ea typeface="+mn-ea"/>
                <a:cs typeface="+mn-cs"/>
              </a:rPr>
              <a:t>och tidpunkten för detta.</a:t>
            </a:r>
            <a:endParaRPr lang="sv-SE" sz="1200" dirty="0" smtClean="0"/>
          </a:p>
          <a:p>
            <a:endParaRPr lang="sv-SE" dirty="0"/>
          </a:p>
        </p:txBody>
      </p:sp>
      <p:sp>
        <p:nvSpPr>
          <p:cNvPr id="4" name="Platshållare för sidhuvud 3"/>
          <p:cNvSpPr>
            <a:spLocks noGrp="1"/>
          </p:cNvSpPr>
          <p:nvPr>
            <p:ph type="hdr" sz="quarter" idx="10"/>
          </p:nvPr>
        </p:nvSpPr>
        <p:spPr/>
        <p:txBody>
          <a:bodyPr/>
          <a:lstStyle/>
          <a:p>
            <a:pPr>
              <a:defRPr/>
            </a:pPr>
            <a:r>
              <a:rPr lang="sv-SE" smtClean="0"/>
              <a:t>Nyheter i regelverket 2016/Carita Fallström</a:t>
            </a:r>
            <a:endParaRPr lang="sv-SE"/>
          </a:p>
        </p:txBody>
      </p:sp>
      <p:sp>
        <p:nvSpPr>
          <p:cNvPr id="5" name="Platshållare för bildnummer 4"/>
          <p:cNvSpPr>
            <a:spLocks noGrp="1"/>
          </p:cNvSpPr>
          <p:nvPr>
            <p:ph type="sldNum" sz="quarter" idx="11"/>
          </p:nvPr>
        </p:nvSpPr>
        <p:spPr/>
        <p:txBody>
          <a:bodyPr/>
          <a:lstStyle/>
          <a:p>
            <a:pPr>
              <a:defRPr/>
            </a:pPr>
            <a:fld id="{2A1D22B7-58BB-4CB1-81ED-493D68B7EB36}" type="slidenum">
              <a:rPr lang="sv-SE" smtClean="0"/>
              <a:pPr>
                <a:defRPr/>
              </a:pPr>
              <a:t>17</a:t>
            </a:fld>
            <a:endParaRPr lang="sv-SE"/>
          </a:p>
        </p:txBody>
      </p:sp>
      <p:sp>
        <p:nvSpPr>
          <p:cNvPr id="6" name="Platshållare för sidfot 5"/>
          <p:cNvSpPr>
            <a:spLocks noGrp="1"/>
          </p:cNvSpPr>
          <p:nvPr>
            <p:ph type="ftr" sz="quarter" idx="12"/>
          </p:nvPr>
        </p:nvSpPr>
        <p:spPr/>
        <p:txBody>
          <a:bodyPr/>
          <a:lstStyle/>
          <a:p>
            <a:r>
              <a:rPr lang="sv-SE" smtClean="0"/>
              <a:t>Läkemedelshantering 2018</a:t>
            </a:r>
            <a:endParaRPr lang="sv-SE"/>
          </a:p>
        </p:txBody>
      </p:sp>
    </p:spTree>
    <p:extLst>
      <p:ext uri="{BB962C8B-B14F-4D97-AF65-F5344CB8AC3E}">
        <p14:creationId xmlns:p14="http://schemas.microsoft.com/office/powerpoint/2010/main" val="1754818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huvud 3"/>
          <p:cNvSpPr>
            <a:spLocks noGrp="1"/>
          </p:cNvSpPr>
          <p:nvPr>
            <p:ph type="hdr" sz="quarter" idx="10"/>
          </p:nvPr>
        </p:nvSpPr>
        <p:spPr/>
        <p:txBody>
          <a:bodyPr/>
          <a:lstStyle/>
          <a:p>
            <a:pPr>
              <a:defRPr/>
            </a:pPr>
            <a:r>
              <a:rPr lang="sv-SE" smtClean="0"/>
              <a:t>Nyheter i regelverket 2016/Carita Fallström</a:t>
            </a:r>
            <a:endParaRPr lang="sv-SE"/>
          </a:p>
        </p:txBody>
      </p:sp>
      <p:sp>
        <p:nvSpPr>
          <p:cNvPr id="5" name="Platshållare för bildnummer 4"/>
          <p:cNvSpPr>
            <a:spLocks noGrp="1"/>
          </p:cNvSpPr>
          <p:nvPr>
            <p:ph type="sldNum" sz="quarter" idx="11"/>
          </p:nvPr>
        </p:nvSpPr>
        <p:spPr/>
        <p:txBody>
          <a:bodyPr/>
          <a:lstStyle/>
          <a:p>
            <a:pPr>
              <a:defRPr/>
            </a:pPr>
            <a:fld id="{2A1D22B7-58BB-4CB1-81ED-493D68B7EB36}" type="slidenum">
              <a:rPr lang="sv-SE" smtClean="0"/>
              <a:pPr>
                <a:defRPr/>
              </a:pPr>
              <a:t>18</a:t>
            </a:fld>
            <a:endParaRPr lang="sv-SE"/>
          </a:p>
        </p:txBody>
      </p:sp>
      <p:sp>
        <p:nvSpPr>
          <p:cNvPr id="6" name="Platshållare för sidfot 5"/>
          <p:cNvSpPr>
            <a:spLocks noGrp="1"/>
          </p:cNvSpPr>
          <p:nvPr>
            <p:ph type="ftr" sz="quarter" idx="12"/>
          </p:nvPr>
        </p:nvSpPr>
        <p:spPr/>
        <p:txBody>
          <a:bodyPr/>
          <a:lstStyle/>
          <a:p>
            <a:r>
              <a:rPr lang="sv-SE" smtClean="0"/>
              <a:t>Läkemedelshantering 2018</a:t>
            </a:r>
            <a:endParaRPr lang="sv-SE"/>
          </a:p>
        </p:txBody>
      </p:sp>
    </p:spTree>
    <p:extLst>
      <p:ext uri="{BB962C8B-B14F-4D97-AF65-F5344CB8AC3E}">
        <p14:creationId xmlns:p14="http://schemas.microsoft.com/office/powerpoint/2010/main" val="3078656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sidhuvud 3"/>
          <p:cNvSpPr>
            <a:spLocks noGrp="1"/>
          </p:cNvSpPr>
          <p:nvPr>
            <p:ph type="hdr" sz="quarter" idx="10"/>
          </p:nvPr>
        </p:nvSpPr>
        <p:spPr/>
        <p:txBody>
          <a:bodyPr/>
          <a:lstStyle/>
          <a:p>
            <a:pPr>
              <a:defRPr/>
            </a:pPr>
            <a:r>
              <a:rPr lang="sv-SE" smtClean="0"/>
              <a:t>Nyheter i regelverket 2016/Carita Fallström</a:t>
            </a:r>
            <a:endParaRPr lang="sv-SE"/>
          </a:p>
        </p:txBody>
      </p:sp>
      <p:sp>
        <p:nvSpPr>
          <p:cNvPr id="5" name="Platshållare för bildnummer 4"/>
          <p:cNvSpPr>
            <a:spLocks noGrp="1"/>
          </p:cNvSpPr>
          <p:nvPr>
            <p:ph type="sldNum" sz="quarter" idx="11"/>
          </p:nvPr>
        </p:nvSpPr>
        <p:spPr/>
        <p:txBody>
          <a:bodyPr/>
          <a:lstStyle/>
          <a:p>
            <a:pPr>
              <a:defRPr/>
            </a:pPr>
            <a:fld id="{2A1D22B7-58BB-4CB1-81ED-493D68B7EB36}" type="slidenum">
              <a:rPr lang="sv-SE" smtClean="0"/>
              <a:pPr>
                <a:defRPr/>
              </a:pPr>
              <a:t>19</a:t>
            </a:fld>
            <a:endParaRPr lang="sv-SE"/>
          </a:p>
        </p:txBody>
      </p:sp>
      <p:sp>
        <p:nvSpPr>
          <p:cNvPr id="6" name="Platshållare för sidfot 5"/>
          <p:cNvSpPr>
            <a:spLocks noGrp="1"/>
          </p:cNvSpPr>
          <p:nvPr>
            <p:ph type="ftr" sz="quarter" idx="12"/>
          </p:nvPr>
        </p:nvSpPr>
        <p:spPr/>
        <p:txBody>
          <a:bodyPr/>
          <a:lstStyle/>
          <a:p>
            <a:r>
              <a:rPr lang="sv-SE" smtClean="0"/>
              <a:t>Läkemedelshantering 2018</a:t>
            </a:r>
            <a:endParaRPr lang="sv-SE"/>
          </a:p>
        </p:txBody>
      </p:sp>
    </p:spTree>
    <p:extLst>
      <p:ext uri="{BB962C8B-B14F-4D97-AF65-F5344CB8AC3E}">
        <p14:creationId xmlns:p14="http://schemas.microsoft.com/office/powerpoint/2010/main" val="2469833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Anledningen</a:t>
            </a:r>
            <a:r>
              <a:rPr lang="sv-SE" baseline="0" dirty="0" smtClean="0"/>
              <a:t> till att det inte ska vara tillåtet att delegera inom ambulansen är enligt Socialstyrelsen:</a:t>
            </a:r>
          </a:p>
          <a:p>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”Ambulanssjukvården har under de senaste 20 åren gått från att ha varit en transportorganisation till att allt oftare beskrivas som en del av den </a:t>
            </a:r>
            <a:r>
              <a:rPr lang="sv-SE" sz="1200" b="1" dirty="0" smtClean="0">
                <a:solidFill>
                  <a:srgbClr val="FF0000"/>
                </a:solidFill>
              </a:rPr>
              <a:t>avancerade akutsjukvården</a:t>
            </a:r>
            <a:r>
              <a:rPr lang="sv-SE" sz="1200" dirty="0" smtClean="0"/>
              <a:t>. Den medicin-tekniska utvecklingen har gjort att mer vård kan ges i ambulanserna idag jämfört med tidigare, vilket bland annat ökat kraven på kompetens hos ambulanspersonalen, till exempel för att kunna hantera läkemedel. Den läkemedelshantering som görs inom ambulanssjukvården utförs efter beslut om generella direktiv. Många av de </a:t>
            </a:r>
            <a:r>
              <a:rPr lang="sv-SE" sz="1200" b="1" dirty="0" smtClean="0">
                <a:solidFill>
                  <a:srgbClr val="FF0000"/>
                </a:solidFill>
              </a:rPr>
              <a:t>läkemedel som används är potenta och administreras intravenöst</a:t>
            </a:r>
            <a:r>
              <a:rPr lang="sv-SE" sz="1200" dirty="0" smtClean="0"/>
              <a:t>.”</a:t>
            </a:r>
            <a:endParaRPr lang="sv-SE" dirty="0" smtClean="0">
              <a:solidFill>
                <a:srgbClr val="606060"/>
              </a:solidFill>
            </a:endParaRPr>
          </a:p>
          <a:p>
            <a:endParaRPr lang="sv-SE" dirty="0" smtClean="0"/>
          </a:p>
          <a:p>
            <a:r>
              <a:rPr lang="sv-SE" dirty="0" smtClean="0"/>
              <a:t>Dessa argument kan Vårdförbundet använda även för andra vårdformer!</a:t>
            </a:r>
            <a:endParaRPr lang="sv-SE" dirty="0"/>
          </a:p>
        </p:txBody>
      </p:sp>
      <p:sp>
        <p:nvSpPr>
          <p:cNvPr id="4" name="Platshållare för sidhuvud 3"/>
          <p:cNvSpPr>
            <a:spLocks noGrp="1"/>
          </p:cNvSpPr>
          <p:nvPr>
            <p:ph type="hdr" sz="quarter" idx="10"/>
          </p:nvPr>
        </p:nvSpPr>
        <p:spPr/>
        <p:txBody>
          <a:bodyPr/>
          <a:lstStyle/>
          <a:p>
            <a:pPr>
              <a:defRPr/>
            </a:pPr>
            <a:r>
              <a:rPr lang="sv-SE" smtClean="0"/>
              <a:t>Nyheter i regelverket 2016/Carita Fallström</a:t>
            </a:r>
            <a:endParaRPr lang="sv-SE"/>
          </a:p>
        </p:txBody>
      </p:sp>
      <p:sp>
        <p:nvSpPr>
          <p:cNvPr id="5" name="Platshållare för bildnummer 4"/>
          <p:cNvSpPr>
            <a:spLocks noGrp="1"/>
          </p:cNvSpPr>
          <p:nvPr>
            <p:ph type="sldNum" sz="quarter" idx="11"/>
          </p:nvPr>
        </p:nvSpPr>
        <p:spPr/>
        <p:txBody>
          <a:bodyPr/>
          <a:lstStyle/>
          <a:p>
            <a:pPr>
              <a:defRPr/>
            </a:pPr>
            <a:fld id="{2A1D22B7-58BB-4CB1-81ED-493D68B7EB36}" type="slidenum">
              <a:rPr lang="sv-SE" smtClean="0"/>
              <a:pPr>
                <a:defRPr/>
              </a:pPr>
              <a:t>20</a:t>
            </a:fld>
            <a:endParaRPr lang="sv-SE"/>
          </a:p>
        </p:txBody>
      </p:sp>
    </p:spTree>
    <p:extLst>
      <p:ext uri="{BB962C8B-B14F-4D97-AF65-F5344CB8AC3E}">
        <p14:creationId xmlns:p14="http://schemas.microsoft.com/office/powerpoint/2010/main" val="3516478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10"/>
          </p:nvPr>
        </p:nvSpPr>
        <p:spPr/>
        <p:txBody>
          <a:bodyPr/>
          <a:lstStyle/>
          <a:p>
            <a:r>
              <a:rPr lang="sv-SE" smtClean="0"/>
              <a:t>Läkemedelshantering 2018</a:t>
            </a:r>
            <a:endParaRPr lang="sv-SE"/>
          </a:p>
        </p:txBody>
      </p:sp>
      <p:sp>
        <p:nvSpPr>
          <p:cNvPr id="5" name="Platshållare för bildnummer 4"/>
          <p:cNvSpPr>
            <a:spLocks noGrp="1"/>
          </p:cNvSpPr>
          <p:nvPr>
            <p:ph type="sldNum" sz="quarter" idx="11"/>
          </p:nvPr>
        </p:nvSpPr>
        <p:spPr/>
        <p:txBody>
          <a:bodyPr/>
          <a:lstStyle/>
          <a:p>
            <a:fld id="{E704902B-C64E-4D43-A627-FA1AF10024B4}" type="slidenum">
              <a:rPr lang="sv-SE" smtClean="0"/>
              <a:t>23</a:t>
            </a:fld>
            <a:endParaRPr lang="sv-SE"/>
          </a:p>
        </p:txBody>
      </p:sp>
    </p:spTree>
    <p:extLst>
      <p:ext uri="{BB962C8B-B14F-4D97-AF65-F5344CB8AC3E}">
        <p14:creationId xmlns:p14="http://schemas.microsoft.com/office/powerpoint/2010/main" val="1252879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Viktigt att Vårdförbundet deltar i utformningen av de nya rutiner som ska tas fram så att förbundet kan påverka hur</a:t>
            </a:r>
            <a:r>
              <a:rPr lang="sv-SE" baseline="0" dirty="0" smtClean="0"/>
              <a:t> de nya reglerna kommer att användas. </a:t>
            </a:r>
            <a:endParaRPr lang="sv-SE" dirty="0"/>
          </a:p>
        </p:txBody>
      </p:sp>
      <p:sp>
        <p:nvSpPr>
          <p:cNvPr id="4" name="Platshållare för sidfot 3"/>
          <p:cNvSpPr>
            <a:spLocks noGrp="1"/>
          </p:cNvSpPr>
          <p:nvPr>
            <p:ph type="ftr" sz="quarter" idx="10"/>
          </p:nvPr>
        </p:nvSpPr>
        <p:spPr/>
        <p:txBody>
          <a:bodyPr/>
          <a:lstStyle/>
          <a:p>
            <a:r>
              <a:rPr lang="sv-SE" smtClean="0"/>
              <a:t>Läkemedelshantering 2018</a:t>
            </a:r>
            <a:endParaRPr lang="sv-SE"/>
          </a:p>
        </p:txBody>
      </p:sp>
      <p:sp>
        <p:nvSpPr>
          <p:cNvPr id="5" name="Platshållare för bildnummer 4"/>
          <p:cNvSpPr>
            <a:spLocks noGrp="1"/>
          </p:cNvSpPr>
          <p:nvPr>
            <p:ph type="sldNum" sz="quarter" idx="11"/>
          </p:nvPr>
        </p:nvSpPr>
        <p:spPr/>
        <p:txBody>
          <a:bodyPr/>
          <a:lstStyle/>
          <a:p>
            <a:fld id="{E704902B-C64E-4D43-A627-FA1AF10024B4}" type="slidenum">
              <a:rPr lang="sv-SE" smtClean="0"/>
              <a:t>26</a:t>
            </a:fld>
            <a:endParaRPr lang="sv-SE"/>
          </a:p>
        </p:txBody>
      </p:sp>
    </p:spTree>
    <p:extLst>
      <p:ext uri="{BB962C8B-B14F-4D97-AF65-F5344CB8AC3E}">
        <p14:creationId xmlns:p14="http://schemas.microsoft.com/office/powerpoint/2010/main" val="2227143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10"/>
          </p:nvPr>
        </p:nvSpPr>
        <p:spPr/>
        <p:txBody>
          <a:bodyPr/>
          <a:lstStyle/>
          <a:p>
            <a:r>
              <a:rPr lang="sv-SE" smtClean="0"/>
              <a:t>Läkemedelshantering 2018</a:t>
            </a:r>
            <a:endParaRPr lang="sv-SE"/>
          </a:p>
        </p:txBody>
      </p:sp>
      <p:sp>
        <p:nvSpPr>
          <p:cNvPr id="5" name="Platshållare för bildnummer 4"/>
          <p:cNvSpPr>
            <a:spLocks noGrp="1"/>
          </p:cNvSpPr>
          <p:nvPr>
            <p:ph type="sldNum" sz="quarter" idx="11"/>
          </p:nvPr>
        </p:nvSpPr>
        <p:spPr/>
        <p:txBody>
          <a:bodyPr/>
          <a:lstStyle/>
          <a:p>
            <a:fld id="{E704902B-C64E-4D43-A627-FA1AF10024B4}" type="slidenum">
              <a:rPr lang="sv-SE" smtClean="0"/>
              <a:t>27</a:t>
            </a:fld>
            <a:endParaRPr lang="sv-SE"/>
          </a:p>
        </p:txBody>
      </p:sp>
    </p:spTree>
    <p:extLst>
      <p:ext uri="{BB962C8B-B14F-4D97-AF65-F5344CB8AC3E}">
        <p14:creationId xmlns:p14="http://schemas.microsoft.com/office/powerpoint/2010/main" val="298948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var en lång process som började 2012 och nu slutar vid årsskiftet då de nya reglerna börjar gälla. Vårdförbundet var delaktigt</a:t>
            </a:r>
            <a:r>
              <a:rPr lang="sv-SE" baseline="0" dirty="0" smtClean="0"/>
              <a:t> i hela processen. </a:t>
            </a:r>
          </a:p>
          <a:p>
            <a:r>
              <a:rPr lang="sv-SE" baseline="0" dirty="0" smtClean="0"/>
              <a:t>Att betänkandet Effektiv vård nämns beror på att det var där man från början föreslog att det borde vara tillåtet med delegering av läkemedelshantering i sluten vård.</a:t>
            </a:r>
          </a:p>
          <a:p>
            <a:r>
              <a:rPr lang="sv-SE" baseline="0" dirty="0" smtClean="0"/>
              <a:t>Väldigt många remissinstanser och väldigt många svar – visar hur viktig frågan är för alla vårdaktörer.</a:t>
            </a:r>
          </a:p>
          <a:p>
            <a:endParaRPr lang="sv-SE" baseline="0" dirty="0" smtClean="0"/>
          </a:p>
          <a:p>
            <a:endParaRPr lang="sv-SE" dirty="0"/>
          </a:p>
        </p:txBody>
      </p:sp>
      <p:sp>
        <p:nvSpPr>
          <p:cNvPr id="4" name="Platshållare för sidfot 3"/>
          <p:cNvSpPr>
            <a:spLocks noGrp="1"/>
          </p:cNvSpPr>
          <p:nvPr>
            <p:ph type="ftr" sz="quarter" idx="10"/>
          </p:nvPr>
        </p:nvSpPr>
        <p:spPr/>
        <p:txBody>
          <a:bodyPr/>
          <a:lstStyle/>
          <a:p>
            <a:r>
              <a:rPr lang="sv-SE" smtClean="0"/>
              <a:t>Läkemedelshantering 2018</a:t>
            </a:r>
            <a:endParaRPr lang="sv-SE"/>
          </a:p>
        </p:txBody>
      </p:sp>
      <p:sp>
        <p:nvSpPr>
          <p:cNvPr id="5" name="Platshållare för bildnummer 4"/>
          <p:cNvSpPr>
            <a:spLocks noGrp="1"/>
          </p:cNvSpPr>
          <p:nvPr>
            <p:ph type="sldNum" sz="quarter" idx="11"/>
          </p:nvPr>
        </p:nvSpPr>
        <p:spPr/>
        <p:txBody>
          <a:bodyPr/>
          <a:lstStyle/>
          <a:p>
            <a:fld id="{E704902B-C64E-4D43-A627-FA1AF10024B4}" type="slidenum">
              <a:rPr lang="sv-SE" smtClean="0"/>
              <a:t>2</a:t>
            </a:fld>
            <a:endParaRPr lang="sv-SE"/>
          </a:p>
        </p:txBody>
      </p:sp>
    </p:spTree>
    <p:extLst>
      <p:ext uri="{BB962C8B-B14F-4D97-AF65-F5344CB8AC3E}">
        <p14:creationId xmlns:p14="http://schemas.microsoft.com/office/powerpoint/2010/main" val="254103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a:t>
            </a:r>
            <a:r>
              <a:rPr lang="sv-SE" baseline="0" dirty="0" smtClean="0"/>
              <a:t> förslag som de allra flesta kommenterade var förslaget om delegering.</a:t>
            </a:r>
            <a:endParaRPr lang="sv-SE" dirty="0"/>
          </a:p>
        </p:txBody>
      </p:sp>
      <p:sp>
        <p:nvSpPr>
          <p:cNvPr id="4" name="Platshållare för sidfot 3"/>
          <p:cNvSpPr>
            <a:spLocks noGrp="1"/>
          </p:cNvSpPr>
          <p:nvPr>
            <p:ph type="ftr" sz="quarter" idx="10"/>
          </p:nvPr>
        </p:nvSpPr>
        <p:spPr/>
        <p:txBody>
          <a:bodyPr/>
          <a:lstStyle/>
          <a:p>
            <a:r>
              <a:rPr lang="sv-SE" smtClean="0"/>
              <a:t>Läkemedelshantering 2018</a:t>
            </a:r>
            <a:endParaRPr lang="sv-SE"/>
          </a:p>
        </p:txBody>
      </p:sp>
      <p:sp>
        <p:nvSpPr>
          <p:cNvPr id="5" name="Platshållare för bildnummer 4"/>
          <p:cNvSpPr>
            <a:spLocks noGrp="1"/>
          </p:cNvSpPr>
          <p:nvPr>
            <p:ph type="sldNum" sz="quarter" idx="11"/>
          </p:nvPr>
        </p:nvSpPr>
        <p:spPr/>
        <p:txBody>
          <a:bodyPr/>
          <a:lstStyle/>
          <a:p>
            <a:fld id="{E704902B-C64E-4D43-A627-FA1AF10024B4}" type="slidenum">
              <a:rPr lang="sv-SE" smtClean="0"/>
              <a:t>3</a:t>
            </a:fld>
            <a:endParaRPr lang="sv-SE"/>
          </a:p>
        </p:txBody>
      </p:sp>
    </p:spTree>
    <p:extLst>
      <p:ext uri="{BB962C8B-B14F-4D97-AF65-F5344CB8AC3E}">
        <p14:creationId xmlns:p14="http://schemas.microsoft.com/office/powerpoint/2010/main" val="29823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sidhuvud 3"/>
          <p:cNvSpPr>
            <a:spLocks noGrp="1"/>
          </p:cNvSpPr>
          <p:nvPr>
            <p:ph type="hdr" sz="quarter" idx="10"/>
          </p:nvPr>
        </p:nvSpPr>
        <p:spPr/>
        <p:txBody>
          <a:bodyPr/>
          <a:lstStyle/>
          <a:p>
            <a:r>
              <a:rPr lang="sv-SE" smtClean="0"/>
              <a:t>Tranås den 4 maj 2017</a:t>
            </a:r>
            <a:endParaRPr lang="sv-SE"/>
          </a:p>
        </p:txBody>
      </p:sp>
      <p:sp>
        <p:nvSpPr>
          <p:cNvPr id="5" name="Platshållare för bildnummer 4"/>
          <p:cNvSpPr>
            <a:spLocks noGrp="1"/>
          </p:cNvSpPr>
          <p:nvPr>
            <p:ph type="sldNum" sz="quarter" idx="11"/>
          </p:nvPr>
        </p:nvSpPr>
        <p:spPr/>
        <p:txBody>
          <a:bodyPr/>
          <a:lstStyle/>
          <a:p>
            <a:fld id="{E704902B-C64E-4D43-A627-FA1AF10024B4}" type="slidenum">
              <a:rPr lang="sv-SE" smtClean="0"/>
              <a:t>4</a:t>
            </a:fld>
            <a:endParaRPr lang="sv-SE"/>
          </a:p>
        </p:txBody>
      </p:sp>
    </p:spTree>
    <p:extLst>
      <p:ext uri="{BB962C8B-B14F-4D97-AF65-F5344CB8AC3E}">
        <p14:creationId xmlns:p14="http://schemas.microsoft.com/office/powerpoint/2010/main" val="12740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Vårdförbundets svar var långt, 16 sidor. Du kan du läsa det på Vårdförbundets webb, se https://www.vardforbundet.se/engagemang-och-paverkan/sa-paverkar-vardforbundet/remissyttranden/2016/nya-regler-for-patientsakrare-hantering-av-lakemedel/</a:t>
            </a:r>
          </a:p>
          <a:p>
            <a:endParaRPr lang="sv-SE" dirty="0"/>
          </a:p>
        </p:txBody>
      </p:sp>
      <p:sp>
        <p:nvSpPr>
          <p:cNvPr id="4" name="Platshållare för sidfot 3"/>
          <p:cNvSpPr>
            <a:spLocks noGrp="1"/>
          </p:cNvSpPr>
          <p:nvPr>
            <p:ph type="ftr" sz="quarter" idx="10"/>
          </p:nvPr>
        </p:nvSpPr>
        <p:spPr/>
        <p:txBody>
          <a:bodyPr/>
          <a:lstStyle/>
          <a:p>
            <a:r>
              <a:rPr lang="sv-SE" smtClean="0"/>
              <a:t>Läkemedelshantering 2018</a:t>
            </a:r>
            <a:endParaRPr lang="sv-SE"/>
          </a:p>
        </p:txBody>
      </p:sp>
      <p:sp>
        <p:nvSpPr>
          <p:cNvPr id="5" name="Platshållare för bildnummer 4"/>
          <p:cNvSpPr>
            <a:spLocks noGrp="1"/>
          </p:cNvSpPr>
          <p:nvPr>
            <p:ph type="sldNum" sz="quarter" idx="11"/>
          </p:nvPr>
        </p:nvSpPr>
        <p:spPr/>
        <p:txBody>
          <a:bodyPr/>
          <a:lstStyle/>
          <a:p>
            <a:fld id="{E704902B-C64E-4D43-A627-FA1AF10024B4}" type="slidenum">
              <a:rPr lang="sv-SE" smtClean="0"/>
              <a:t>5</a:t>
            </a:fld>
            <a:endParaRPr lang="sv-SE"/>
          </a:p>
        </p:txBody>
      </p:sp>
    </p:spTree>
    <p:extLst>
      <p:ext uri="{BB962C8B-B14F-4D97-AF65-F5344CB8AC3E}">
        <p14:creationId xmlns:p14="http://schemas.microsoft.com/office/powerpoint/2010/main" val="395296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 reglerna börjar gälla ska det finnas en handbok på plats som ger vägledning till hur de ska tillämpas i praktiken.</a:t>
            </a:r>
            <a:r>
              <a:rPr lang="sv-SE" baseline="0" dirty="0" smtClean="0"/>
              <a:t> Det är dock möjligt att det blir försenade.</a:t>
            </a:r>
          </a:p>
          <a:p>
            <a:endParaRPr lang="sv-SE" baseline="0" dirty="0" smtClean="0"/>
          </a:p>
          <a:p>
            <a:r>
              <a:rPr lang="sv-SE" baseline="0" dirty="0" smtClean="0"/>
              <a:t>På Socialstyrelsens webb kan man redan idag hitta information, frågor och svar och en </a:t>
            </a:r>
            <a:r>
              <a:rPr lang="sv-SE" baseline="0" dirty="0" err="1" smtClean="0"/>
              <a:t>podd</a:t>
            </a:r>
            <a:r>
              <a:rPr lang="sv-SE" baseline="0" dirty="0" smtClean="0"/>
              <a:t>.</a:t>
            </a:r>
          </a:p>
          <a:p>
            <a:endParaRPr lang="sv-SE" baseline="0" dirty="0" smtClean="0"/>
          </a:p>
          <a:p>
            <a:r>
              <a:rPr lang="sv-SE" baseline="0" dirty="0" smtClean="0"/>
              <a:t>Det kommer att bli regionala seminariedagar, men var och när och vilka som blir inbjudna känner Vårdförbundet inte till idag. </a:t>
            </a:r>
          </a:p>
          <a:p>
            <a:endParaRPr lang="sv-SE" baseline="0" dirty="0" smtClean="0"/>
          </a:p>
          <a:p>
            <a:endParaRPr lang="sv-SE" baseline="0" dirty="0" smtClean="0"/>
          </a:p>
          <a:p>
            <a:r>
              <a:rPr lang="sv-SE" baseline="0" dirty="0" smtClean="0"/>
              <a:t>Det kommer att göras en uppföljning efter ett år och då är det viktigt att Vårdförbundet har information om hur det har gått. </a:t>
            </a:r>
            <a:endParaRPr lang="sv-SE" dirty="0"/>
          </a:p>
        </p:txBody>
      </p:sp>
      <p:sp>
        <p:nvSpPr>
          <p:cNvPr id="4" name="Platshållare för bildnummer 3"/>
          <p:cNvSpPr>
            <a:spLocks noGrp="1"/>
          </p:cNvSpPr>
          <p:nvPr>
            <p:ph type="sldNum" sz="quarter" idx="10"/>
          </p:nvPr>
        </p:nvSpPr>
        <p:spPr/>
        <p:txBody>
          <a:bodyPr/>
          <a:lstStyle/>
          <a:p>
            <a:fld id="{E704902B-C64E-4D43-A627-FA1AF10024B4}" type="slidenum">
              <a:rPr lang="sv-SE" smtClean="0"/>
              <a:t>6</a:t>
            </a:fld>
            <a:endParaRPr lang="sv-SE"/>
          </a:p>
        </p:txBody>
      </p:sp>
    </p:spTree>
    <p:extLst>
      <p:ext uri="{BB962C8B-B14F-4D97-AF65-F5344CB8AC3E}">
        <p14:creationId xmlns:p14="http://schemas.microsoft.com/office/powerpoint/2010/main" val="17070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Många fler regler än tidigare.</a:t>
            </a:r>
            <a:r>
              <a:rPr lang="sv-SE" baseline="0" dirty="0" smtClean="0"/>
              <a:t> Regler har förtydligats och kompletterats och det har också tillkommit helt nya regler. Allt för att göra läkemedelshanteringen säkrare från ax till limpa, dvs. från ordination till uppföljning. </a:t>
            </a:r>
          </a:p>
          <a:p>
            <a:endParaRPr lang="sv-SE" baseline="0" dirty="0" smtClean="0"/>
          </a:p>
          <a:p>
            <a:r>
              <a:rPr lang="sv-SE" baseline="0" dirty="0" smtClean="0"/>
              <a:t>Bildspelet visar ett utdrag av de nya reglerna, inte allt.</a:t>
            </a:r>
            <a:endParaRPr lang="sv-SE" dirty="0"/>
          </a:p>
        </p:txBody>
      </p:sp>
      <p:sp>
        <p:nvSpPr>
          <p:cNvPr id="4" name="Platshållare för sidhuvud 3"/>
          <p:cNvSpPr>
            <a:spLocks noGrp="1"/>
          </p:cNvSpPr>
          <p:nvPr>
            <p:ph type="hdr" sz="quarter" idx="10"/>
          </p:nvPr>
        </p:nvSpPr>
        <p:spPr/>
        <p:txBody>
          <a:bodyPr/>
          <a:lstStyle/>
          <a:p>
            <a:r>
              <a:rPr lang="sv-SE" smtClean="0"/>
              <a:t>Tranås den 4 maj 2017</a:t>
            </a:r>
            <a:endParaRPr lang="sv-SE"/>
          </a:p>
        </p:txBody>
      </p:sp>
      <p:sp>
        <p:nvSpPr>
          <p:cNvPr id="5" name="Platshållare för bildnummer 4"/>
          <p:cNvSpPr>
            <a:spLocks noGrp="1"/>
          </p:cNvSpPr>
          <p:nvPr>
            <p:ph type="sldNum" sz="quarter" idx="11"/>
          </p:nvPr>
        </p:nvSpPr>
        <p:spPr/>
        <p:txBody>
          <a:bodyPr/>
          <a:lstStyle/>
          <a:p>
            <a:fld id="{E704902B-C64E-4D43-A627-FA1AF10024B4}" type="slidenum">
              <a:rPr lang="sv-SE" smtClean="0"/>
              <a:t>7</a:t>
            </a:fld>
            <a:endParaRPr lang="sv-SE"/>
          </a:p>
        </p:txBody>
      </p:sp>
    </p:spTree>
    <p:extLst>
      <p:ext uri="{BB962C8B-B14F-4D97-AF65-F5344CB8AC3E}">
        <p14:creationId xmlns:p14="http://schemas.microsoft.com/office/powerpoint/2010/main" val="3999390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8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t>
            </a:r>
          </a:p>
          <a:p>
            <a:endParaRPr lang="sv-SE" dirty="0"/>
          </a:p>
        </p:txBody>
      </p:sp>
      <p:sp>
        <p:nvSpPr>
          <p:cNvPr id="4" name="Platshållare för sidhuvud 3"/>
          <p:cNvSpPr>
            <a:spLocks noGrp="1"/>
          </p:cNvSpPr>
          <p:nvPr>
            <p:ph type="hdr" sz="quarter" idx="10"/>
          </p:nvPr>
        </p:nvSpPr>
        <p:spPr/>
        <p:txBody>
          <a:bodyPr/>
          <a:lstStyle/>
          <a:p>
            <a:pPr>
              <a:defRPr/>
            </a:pPr>
            <a:r>
              <a:rPr lang="sv-SE" smtClean="0"/>
              <a:t>Nyheter i regelverket 2016/Carita Fallström</a:t>
            </a:r>
            <a:endParaRPr lang="sv-SE"/>
          </a:p>
        </p:txBody>
      </p:sp>
      <p:sp>
        <p:nvSpPr>
          <p:cNvPr id="5" name="Platshållare för bildnummer 4"/>
          <p:cNvSpPr>
            <a:spLocks noGrp="1"/>
          </p:cNvSpPr>
          <p:nvPr>
            <p:ph type="sldNum" sz="quarter" idx="11"/>
          </p:nvPr>
        </p:nvSpPr>
        <p:spPr/>
        <p:txBody>
          <a:bodyPr/>
          <a:lstStyle/>
          <a:p>
            <a:pPr>
              <a:defRPr/>
            </a:pPr>
            <a:fld id="{2A1D22B7-58BB-4CB1-81ED-493D68B7EB36}" type="slidenum">
              <a:rPr lang="sv-SE" smtClean="0"/>
              <a:pPr>
                <a:defRPr/>
              </a:pPr>
              <a:t>8</a:t>
            </a:fld>
            <a:endParaRPr lang="sv-SE"/>
          </a:p>
        </p:txBody>
      </p:sp>
      <p:sp>
        <p:nvSpPr>
          <p:cNvPr id="6" name="Platshållare för sidfot 5"/>
          <p:cNvSpPr>
            <a:spLocks noGrp="1"/>
          </p:cNvSpPr>
          <p:nvPr>
            <p:ph type="ftr" sz="quarter" idx="12"/>
          </p:nvPr>
        </p:nvSpPr>
        <p:spPr/>
        <p:txBody>
          <a:bodyPr/>
          <a:lstStyle/>
          <a:p>
            <a:r>
              <a:rPr lang="sv-SE" smtClean="0"/>
              <a:t>Läkemedelshantering 2018</a:t>
            </a:r>
            <a:endParaRPr lang="sv-SE"/>
          </a:p>
        </p:txBody>
      </p:sp>
    </p:spTree>
    <p:extLst>
      <p:ext uri="{BB962C8B-B14F-4D97-AF65-F5344CB8AC3E}">
        <p14:creationId xmlns:p14="http://schemas.microsoft.com/office/powerpoint/2010/main" val="1399323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smtClean="0">
              <a:solidFill>
                <a:schemeClr val="tx1"/>
              </a:solidFill>
              <a:latin typeface="+mn-lt"/>
              <a:ea typeface="+mn-ea"/>
              <a:cs typeface="+mn-cs"/>
            </a:endParaRP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En läkemedelsordination ska dokumenteras på ett strukturerat och enhetligt sätt i patientjournalen. </a:t>
            </a:r>
          </a:p>
          <a:p>
            <a:r>
              <a:rPr lang="sv-SE" sz="1200" b="0" i="1" u="none" strike="noStrike" kern="1200" baseline="0" dirty="0" smtClean="0">
                <a:solidFill>
                  <a:schemeClr val="tx1"/>
                </a:solidFill>
                <a:latin typeface="+mn-lt"/>
                <a:ea typeface="+mn-ea"/>
                <a:cs typeface="+mn-cs"/>
              </a:rPr>
              <a:t>Allmänna råd </a:t>
            </a:r>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Dokumentationen bör göras elektroniskt.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Doseringen ska anges i ett strukturerat format. </a:t>
            </a:r>
          </a:p>
          <a:p>
            <a:r>
              <a:rPr lang="sv-SE" sz="1200" b="0" i="0" u="none" strike="noStrike" kern="1200" baseline="0" dirty="0" smtClean="0">
                <a:solidFill>
                  <a:schemeClr val="tx1"/>
                </a:solidFill>
                <a:latin typeface="+mn-lt"/>
                <a:ea typeface="+mn-ea"/>
                <a:cs typeface="+mn-cs"/>
              </a:rPr>
              <a:t>Om doseringen anges som en vidbehovsordination, ska även uppgiften om </a:t>
            </a:r>
            <a:r>
              <a:rPr lang="sv-SE" sz="1200" b="0" i="0" u="none" strike="noStrike" kern="1200" baseline="0" dirty="0" err="1" smtClean="0">
                <a:solidFill>
                  <a:schemeClr val="tx1"/>
                </a:solidFill>
                <a:latin typeface="+mn-lt"/>
                <a:ea typeface="+mn-ea"/>
                <a:cs typeface="+mn-cs"/>
              </a:rPr>
              <a:t>maxdos</a:t>
            </a:r>
            <a:r>
              <a:rPr lang="sv-SE" sz="1200" b="0" i="0" u="none" strike="noStrike" kern="1200" baseline="0" dirty="0" smtClean="0">
                <a:solidFill>
                  <a:schemeClr val="tx1"/>
                </a:solidFill>
                <a:latin typeface="+mn-lt"/>
                <a:ea typeface="+mn-ea"/>
                <a:cs typeface="+mn-cs"/>
              </a:rPr>
              <a:t> per dygn dokumenteras. </a:t>
            </a:r>
          </a:p>
          <a:p>
            <a:r>
              <a:rPr lang="sv-SE" sz="1200" b="0" i="1" u="none" strike="noStrike" kern="1200" baseline="0" dirty="0" smtClean="0">
                <a:solidFill>
                  <a:schemeClr val="tx1"/>
                </a:solidFill>
                <a:latin typeface="+mn-lt"/>
                <a:ea typeface="+mn-ea"/>
                <a:cs typeface="+mn-cs"/>
              </a:rPr>
              <a:t>Allmänna råd </a:t>
            </a:r>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Doseringen kan anges i </a:t>
            </a:r>
          </a:p>
          <a:p>
            <a:r>
              <a:rPr lang="sv-SE" sz="1200" b="0" i="0" u="none" strike="noStrike" kern="1200" baseline="0" dirty="0" smtClean="0">
                <a:solidFill>
                  <a:schemeClr val="tx1"/>
                </a:solidFill>
                <a:latin typeface="+mn-lt"/>
                <a:ea typeface="+mn-ea"/>
                <a:cs typeface="+mn-cs"/>
              </a:rPr>
              <a:t> antal tabletter eller andra avdelade läkemedelsdoser per tidsenhet, eller </a:t>
            </a:r>
          </a:p>
          <a:p>
            <a:r>
              <a:rPr lang="sv-SE" sz="1200" b="0" i="0" u="none" strike="noStrike" kern="1200" baseline="0" dirty="0" smtClean="0">
                <a:solidFill>
                  <a:schemeClr val="tx1"/>
                </a:solidFill>
                <a:latin typeface="+mn-lt"/>
                <a:ea typeface="+mn-ea"/>
                <a:cs typeface="+mn-cs"/>
              </a:rPr>
              <a:t> volym per doseringstillfälle </a:t>
            </a:r>
          </a:p>
        </p:txBody>
      </p:sp>
      <p:sp>
        <p:nvSpPr>
          <p:cNvPr id="4" name="Platshållare för sidhuvud 3"/>
          <p:cNvSpPr>
            <a:spLocks noGrp="1"/>
          </p:cNvSpPr>
          <p:nvPr>
            <p:ph type="hdr" sz="quarter" idx="10"/>
          </p:nvPr>
        </p:nvSpPr>
        <p:spPr/>
        <p:txBody>
          <a:bodyPr/>
          <a:lstStyle/>
          <a:p>
            <a:pPr>
              <a:defRPr/>
            </a:pPr>
            <a:r>
              <a:rPr lang="sv-SE" smtClean="0"/>
              <a:t>Nyheter i regelverket 2016/Carita Fallström</a:t>
            </a:r>
            <a:endParaRPr lang="sv-SE"/>
          </a:p>
        </p:txBody>
      </p:sp>
      <p:sp>
        <p:nvSpPr>
          <p:cNvPr id="5" name="Platshållare för bildnummer 4"/>
          <p:cNvSpPr>
            <a:spLocks noGrp="1"/>
          </p:cNvSpPr>
          <p:nvPr>
            <p:ph type="sldNum" sz="quarter" idx="11"/>
          </p:nvPr>
        </p:nvSpPr>
        <p:spPr/>
        <p:txBody>
          <a:bodyPr/>
          <a:lstStyle/>
          <a:p>
            <a:pPr>
              <a:defRPr/>
            </a:pPr>
            <a:fld id="{2A1D22B7-58BB-4CB1-81ED-493D68B7EB36}" type="slidenum">
              <a:rPr lang="sv-SE" smtClean="0"/>
              <a:pPr>
                <a:defRPr/>
              </a:pPr>
              <a:t>12</a:t>
            </a:fld>
            <a:endParaRPr lang="sv-SE"/>
          </a:p>
        </p:txBody>
      </p:sp>
    </p:spTree>
    <p:extLst>
      <p:ext uri="{BB962C8B-B14F-4D97-AF65-F5344CB8AC3E}">
        <p14:creationId xmlns:p14="http://schemas.microsoft.com/office/powerpoint/2010/main" val="2517611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600001" y="1321200"/>
            <a:ext cx="5258249" cy="531295"/>
          </a:xfrm>
        </p:spPr>
        <p:txBody>
          <a:bodyPr anchor="t">
            <a:noAutofit/>
          </a:bodyPr>
          <a:lstStyle>
            <a:lvl1pPr algn="l">
              <a:lnSpc>
                <a:spcPts val="3200"/>
              </a:lnSpc>
              <a:defRPr sz="3000" b="1" baseline="0">
                <a:solidFill>
                  <a:schemeClr val="accent5"/>
                </a:solidFill>
              </a:defRPr>
            </a:lvl1pPr>
          </a:lstStyle>
          <a:p>
            <a:r>
              <a:rPr lang="sv-SE" dirty="0" smtClean="0"/>
              <a:t>Stor rubrik</a:t>
            </a:r>
            <a:endParaRPr lang="sv-SE" dirty="0"/>
          </a:p>
        </p:txBody>
      </p:sp>
      <p:sp>
        <p:nvSpPr>
          <p:cNvPr id="3" name="Underrubrik 2"/>
          <p:cNvSpPr>
            <a:spLocks noGrp="1"/>
          </p:cNvSpPr>
          <p:nvPr>
            <p:ph type="subTitle" idx="1" hasCustomPrompt="1"/>
          </p:nvPr>
        </p:nvSpPr>
        <p:spPr>
          <a:xfrm>
            <a:off x="3599999" y="1891772"/>
            <a:ext cx="5258251" cy="868361"/>
          </a:xfrm>
        </p:spPr>
        <p:txBody>
          <a:bodyPr>
            <a:noAutofit/>
          </a:bodyPr>
          <a:lstStyle>
            <a:lvl1pPr marL="0" indent="0" algn="l">
              <a:buNone/>
              <a:defRPr sz="2200" b="1" baseline="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smtClean="0"/>
              <a:t>Underrubrik</a:t>
            </a:r>
            <a:endParaRPr lang="sv-SE" dirty="0"/>
          </a:p>
        </p:txBody>
      </p:sp>
      <p:sp>
        <p:nvSpPr>
          <p:cNvPr id="4" name="Platshållare för datum 3"/>
          <p:cNvSpPr>
            <a:spLocks noGrp="1"/>
          </p:cNvSpPr>
          <p:nvPr>
            <p:ph type="dt" sz="half" idx="10"/>
          </p:nvPr>
        </p:nvSpPr>
        <p:spPr/>
        <p:txBody>
          <a:bodyPr/>
          <a:lstStyle/>
          <a:p>
            <a:fld id="{8921DA39-5D51-42DD-BC45-DCB223399638}" type="datetime1">
              <a:rPr lang="sv-SE" smtClean="0"/>
              <a:t>2017-10-17</a:t>
            </a:fld>
            <a:endParaRPr lang="sv-SE"/>
          </a:p>
        </p:txBody>
      </p:sp>
      <p:sp>
        <p:nvSpPr>
          <p:cNvPr id="5" name="Platshållare för sidfot 4"/>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12"/>
          </p:nvPr>
        </p:nvSpPr>
        <p:spPr/>
        <p:txBody>
          <a:bodyPr/>
          <a:lstStyle/>
          <a:p>
            <a:fld id="{66B1A10B-6391-4DEF-8E56-F41D0D9EFA9D}" type="slidenum">
              <a:rPr lang="sv-SE" smtClean="0"/>
              <a:t>‹#›</a:t>
            </a:fld>
            <a:endParaRPr lang="sv-SE"/>
          </a:p>
        </p:txBody>
      </p:sp>
    </p:spTree>
    <p:extLst>
      <p:ext uri="{BB962C8B-B14F-4D97-AF65-F5344CB8AC3E}">
        <p14:creationId xmlns:p14="http://schemas.microsoft.com/office/powerpoint/2010/main" val="279896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smtClean="0"/>
              <a:t>Mindre Rubrik</a:t>
            </a:r>
            <a:endParaRPr lang="sv-SE" dirty="0"/>
          </a:p>
        </p:txBody>
      </p:sp>
      <p:sp>
        <p:nvSpPr>
          <p:cNvPr id="5" name="Platshållare för datum 4"/>
          <p:cNvSpPr>
            <a:spLocks noGrp="1"/>
          </p:cNvSpPr>
          <p:nvPr>
            <p:ph type="dt" sz="half" idx="10"/>
          </p:nvPr>
        </p:nvSpPr>
        <p:spPr/>
        <p:txBody>
          <a:bodyPr/>
          <a:lstStyle/>
          <a:p>
            <a:fld id="{ABB8E5FE-B93C-485D-9988-50970569B26E}" type="datetime1">
              <a:rPr lang="sv-SE" smtClean="0"/>
              <a:t>2017-10-17</a:t>
            </a:fld>
            <a:endParaRPr lang="sv-SE"/>
          </a:p>
        </p:txBody>
      </p:sp>
      <p:sp>
        <p:nvSpPr>
          <p:cNvPr id="6" name="Platshållare för sidfot 5"/>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7" name="Platshållare för bildnummer 6"/>
          <p:cNvSpPr>
            <a:spLocks noGrp="1"/>
          </p:cNvSpPr>
          <p:nvPr>
            <p:ph type="sldNum" sz="quarter" idx="12"/>
          </p:nvPr>
        </p:nvSpPr>
        <p:spPr/>
        <p:txBody>
          <a:bodyPr/>
          <a:lstStyle/>
          <a:p>
            <a:fld id="{66B1A10B-6391-4DEF-8E56-F41D0D9EFA9D}" type="slidenum">
              <a:rPr lang="sv-SE" smtClean="0"/>
              <a:t>‹#›</a:t>
            </a:fld>
            <a:endParaRPr lang="sv-SE"/>
          </a:p>
        </p:txBody>
      </p:sp>
      <p:sp>
        <p:nvSpPr>
          <p:cNvPr id="9" name="Platshållare för text 8"/>
          <p:cNvSpPr>
            <a:spLocks noGrp="1"/>
          </p:cNvSpPr>
          <p:nvPr>
            <p:ph type="body" sz="quarter" idx="13"/>
          </p:nvPr>
        </p:nvSpPr>
        <p:spPr>
          <a:xfrm>
            <a:off x="288000" y="2163600"/>
            <a:ext cx="4215600" cy="4132800"/>
          </a:xfrm>
        </p:spPr>
        <p:txBody>
          <a:bodyPr/>
          <a:lstStyle>
            <a:lvl1pPr marL="0" indent="0">
              <a:buNone/>
              <a:defRPr/>
            </a:lvl1pPr>
          </a:lstStyle>
          <a:p>
            <a:pPr lvl="0"/>
            <a:r>
              <a:rPr lang="sv-SE" smtClean="0"/>
              <a:t>Klicka här för att ändra format på bakgrundstexten</a:t>
            </a:r>
          </a:p>
        </p:txBody>
      </p:sp>
      <p:sp>
        <p:nvSpPr>
          <p:cNvPr id="11" name="Platshållare för bild 10"/>
          <p:cNvSpPr>
            <a:spLocks noGrp="1"/>
          </p:cNvSpPr>
          <p:nvPr>
            <p:ph type="pic" sz="quarter" idx="14" hasCustomPrompt="1"/>
          </p:nvPr>
        </p:nvSpPr>
        <p:spPr>
          <a:xfrm>
            <a:off x="4640400" y="2163600"/>
            <a:ext cx="4215600" cy="4132800"/>
          </a:xfrm>
        </p:spPr>
        <p:txBody>
          <a:bodyPr/>
          <a:lstStyle>
            <a:lvl1pPr marL="0" indent="0">
              <a:buNone/>
              <a:defRPr/>
            </a:lvl1pPr>
          </a:lstStyle>
          <a:p>
            <a:r>
              <a:rPr lang="sv-SE" dirty="0" smtClean="0"/>
              <a:t> </a:t>
            </a:r>
            <a:endParaRPr lang="sv-SE" dirty="0"/>
          </a:p>
        </p:txBody>
      </p:sp>
    </p:spTree>
    <p:extLst>
      <p:ext uri="{BB962C8B-B14F-4D97-AF65-F5344CB8AC3E}">
        <p14:creationId xmlns:p14="http://schemas.microsoft.com/office/powerpoint/2010/main" val="3651950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punktlista">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smtClean="0"/>
              <a:t>Mindre Rubrik</a:t>
            </a:r>
            <a:endParaRPr lang="sv-SE" dirty="0"/>
          </a:p>
        </p:txBody>
      </p:sp>
      <p:sp>
        <p:nvSpPr>
          <p:cNvPr id="5" name="Platshållare för datum 4"/>
          <p:cNvSpPr>
            <a:spLocks noGrp="1"/>
          </p:cNvSpPr>
          <p:nvPr>
            <p:ph type="dt" sz="half" idx="10"/>
          </p:nvPr>
        </p:nvSpPr>
        <p:spPr/>
        <p:txBody>
          <a:bodyPr/>
          <a:lstStyle/>
          <a:p>
            <a:fld id="{1B8CA85C-D3CF-4141-9D52-36D5BB150040}" type="datetime1">
              <a:rPr lang="sv-SE" smtClean="0"/>
              <a:t>2017-10-17</a:t>
            </a:fld>
            <a:endParaRPr lang="sv-SE"/>
          </a:p>
        </p:txBody>
      </p:sp>
      <p:sp>
        <p:nvSpPr>
          <p:cNvPr id="6" name="Platshållare för sidfot 5"/>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7" name="Platshållare för bildnummer 6"/>
          <p:cNvSpPr>
            <a:spLocks noGrp="1"/>
          </p:cNvSpPr>
          <p:nvPr>
            <p:ph type="sldNum" sz="quarter" idx="12"/>
          </p:nvPr>
        </p:nvSpPr>
        <p:spPr/>
        <p:txBody>
          <a:bodyPr/>
          <a:lstStyle/>
          <a:p>
            <a:fld id="{66B1A10B-6391-4DEF-8E56-F41D0D9EFA9D}" type="slidenum">
              <a:rPr lang="sv-SE" smtClean="0"/>
              <a:t>‹#›</a:t>
            </a:fld>
            <a:endParaRPr lang="sv-SE"/>
          </a:p>
        </p:txBody>
      </p:sp>
      <p:sp>
        <p:nvSpPr>
          <p:cNvPr id="9" name="Platshållare för text 8"/>
          <p:cNvSpPr>
            <a:spLocks noGrp="1"/>
          </p:cNvSpPr>
          <p:nvPr>
            <p:ph type="body" sz="quarter" idx="13"/>
          </p:nvPr>
        </p:nvSpPr>
        <p:spPr>
          <a:xfrm>
            <a:off x="288000" y="2163600"/>
            <a:ext cx="4215600" cy="4132800"/>
          </a:xfrm>
        </p:spPr>
        <p:txBody>
          <a:bodyPr/>
          <a:lstStyle>
            <a:lvl1pPr marL="0" indent="0">
              <a:buNone/>
              <a:defRPr/>
            </a:lvl1pPr>
          </a:lstStyle>
          <a:p>
            <a:pPr lvl="0"/>
            <a:r>
              <a:rPr lang="sv-SE" smtClean="0"/>
              <a:t>Klicka här för att ändra format på bakgrundstexten</a:t>
            </a:r>
          </a:p>
        </p:txBody>
      </p:sp>
      <p:sp>
        <p:nvSpPr>
          <p:cNvPr id="8" name="Platshållare för innehåll 3"/>
          <p:cNvSpPr>
            <a:spLocks noGrp="1"/>
          </p:cNvSpPr>
          <p:nvPr>
            <p:ph sz="half" idx="2"/>
          </p:nvPr>
        </p:nvSpPr>
        <p:spPr>
          <a:xfrm>
            <a:off x="4638675" y="2163600"/>
            <a:ext cx="4215074" cy="4132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175747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771200" y="550800"/>
            <a:ext cx="7088400" cy="795600"/>
          </a:xfrm>
        </p:spPr>
        <p:txBody>
          <a:bodyPr/>
          <a:lstStyle>
            <a:lvl1pPr>
              <a:defRPr baseline="0"/>
            </a:lvl1pPr>
          </a:lstStyle>
          <a:p>
            <a:r>
              <a:rPr lang="sv-SE" dirty="0" smtClean="0"/>
              <a:t>Mindre Rubrik</a:t>
            </a:r>
            <a:endParaRPr lang="sv-SE" dirty="0"/>
          </a:p>
        </p:txBody>
      </p:sp>
      <p:sp>
        <p:nvSpPr>
          <p:cNvPr id="3" name="Platshållare för text 2"/>
          <p:cNvSpPr>
            <a:spLocks noGrp="1"/>
          </p:cNvSpPr>
          <p:nvPr>
            <p:ph type="body" idx="1"/>
          </p:nvPr>
        </p:nvSpPr>
        <p:spPr>
          <a:xfrm>
            <a:off x="288000" y="2163600"/>
            <a:ext cx="4215600" cy="648000"/>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288000" y="2886075"/>
            <a:ext cx="4215600" cy="34099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0400" y="2163600"/>
            <a:ext cx="4215600" cy="648000"/>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0400" y="2886075"/>
            <a:ext cx="4215600" cy="34099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6E9F1935-C8E3-4E32-9B3C-C09A7DEC74C3}" type="datetime1">
              <a:rPr lang="sv-SE" smtClean="0"/>
              <a:t>2017-10-17</a:t>
            </a:fld>
            <a:endParaRPr lang="sv-SE"/>
          </a:p>
        </p:txBody>
      </p:sp>
      <p:sp>
        <p:nvSpPr>
          <p:cNvPr id="8" name="Platshållare för sidfot 7"/>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9" name="Platshållare för bildnummer 8"/>
          <p:cNvSpPr>
            <a:spLocks noGrp="1"/>
          </p:cNvSpPr>
          <p:nvPr>
            <p:ph type="sldNum" sz="quarter" idx="12"/>
          </p:nvPr>
        </p:nvSpPr>
        <p:spPr/>
        <p:txBody>
          <a:bodyPr/>
          <a:lstStyle/>
          <a:p>
            <a:fld id="{66B1A10B-6391-4DEF-8E56-F41D0D9EFA9D}" type="slidenum">
              <a:rPr lang="sv-SE" smtClean="0"/>
              <a:t>‹#›</a:t>
            </a:fld>
            <a:endParaRPr lang="sv-SE"/>
          </a:p>
        </p:txBody>
      </p:sp>
    </p:spTree>
    <p:extLst>
      <p:ext uri="{BB962C8B-B14F-4D97-AF65-F5344CB8AC3E}">
        <p14:creationId xmlns:p14="http://schemas.microsoft.com/office/powerpoint/2010/main" val="3838386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smtClean="0"/>
              <a:t>Mindre Rubrik</a:t>
            </a:r>
            <a:endParaRPr lang="sv-SE" dirty="0"/>
          </a:p>
        </p:txBody>
      </p:sp>
      <p:sp>
        <p:nvSpPr>
          <p:cNvPr id="3" name="Platshållare för datum 2"/>
          <p:cNvSpPr>
            <a:spLocks noGrp="1"/>
          </p:cNvSpPr>
          <p:nvPr>
            <p:ph type="dt" sz="half" idx="10"/>
          </p:nvPr>
        </p:nvSpPr>
        <p:spPr/>
        <p:txBody>
          <a:bodyPr/>
          <a:lstStyle/>
          <a:p>
            <a:fld id="{218E9D33-EE8E-48DC-93FA-DE888BAAACDD}" type="datetime1">
              <a:rPr lang="sv-SE" smtClean="0"/>
              <a:t>2017-10-17</a:t>
            </a:fld>
            <a:endParaRPr lang="sv-SE"/>
          </a:p>
        </p:txBody>
      </p:sp>
      <p:sp>
        <p:nvSpPr>
          <p:cNvPr id="4" name="Platshållare för sidfot 3"/>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5" name="Platshållare för bildnummer 4"/>
          <p:cNvSpPr>
            <a:spLocks noGrp="1"/>
          </p:cNvSpPr>
          <p:nvPr>
            <p:ph type="sldNum" sz="quarter" idx="12"/>
          </p:nvPr>
        </p:nvSpPr>
        <p:spPr/>
        <p:txBody>
          <a:bodyPr/>
          <a:lstStyle/>
          <a:p>
            <a:fld id="{66B1A10B-6391-4DEF-8E56-F41D0D9EFA9D}" type="slidenum">
              <a:rPr lang="sv-SE" smtClean="0"/>
              <a:t>‹#›</a:t>
            </a:fld>
            <a:endParaRPr lang="sv-SE"/>
          </a:p>
        </p:txBody>
      </p:sp>
    </p:spTree>
    <p:extLst>
      <p:ext uri="{BB962C8B-B14F-4D97-AF65-F5344CB8AC3E}">
        <p14:creationId xmlns:p14="http://schemas.microsoft.com/office/powerpoint/2010/main" val="1861374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2C14060-4773-488C-92EC-605FEFA1404C}" type="datetime1">
              <a:rPr lang="sv-SE" smtClean="0"/>
              <a:t>2017-10-17</a:t>
            </a:fld>
            <a:endParaRPr lang="sv-SE"/>
          </a:p>
        </p:txBody>
      </p:sp>
      <p:sp>
        <p:nvSpPr>
          <p:cNvPr id="3" name="Platshållare för sidfot 2"/>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4" name="Platshållare för bildnummer 3"/>
          <p:cNvSpPr>
            <a:spLocks noGrp="1"/>
          </p:cNvSpPr>
          <p:nvPr>
            <p:ph type="sldNum" sz="quarter" idx="12"/>
          </p:nvPr>
        </p:nvSpPr>
        <p:spPr/>
        <p:txBody>
          <a:bodyPr/>
          <a:lstStyle/>
          <a:p>
            <a:fld id="{66B1A10B-6391-4DEF-8E56-F41D0D9EFA9D}" type="slidenum">
              <a:rPr lang="sv-SE" smtClean="0"/>
              <a:t>‹#›</a:t>
            </a:fld>
            <a:endParaRPr lang="sv-SE"/>
          </a:p>
        </p:txBody>
      </p:sp>
    </p:spTree>
    <p:extLst>
      <p:ext uri="{BB962C8B-B14F-4D97-AF65-F5344CB8AC3E}">
        <p14:creationId xmlns:p14="http://schemas.microsoft.com/office/powerpoint/2010/main" val="199978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EFEFCC2E-C91E-47A6-9CC1-D5EEE3DC148D}" type="datetime1">
              <a:rPr lang="sv-SE" smtClean="0"/>
              <a:t>2017-10-17</a:t>
            </a:fld>
            <a:endParaRPr lang="sv-SE" dirty="0"/>
          </a:p>
        </p:txBody>
      </p:sp>
      <p:sp>
        <p:nvSpPr>
          <p:cNvPr id="5" name="Platshållare för sidfot 4"/>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smtClean="0"/>
              <a:t>Klicka här för att ändra format på bakgrundstexten</a:t>
            </a:r>
          </a:p>
          <a:p>
            <a:pPr lvl="1"/>
            <a:r>
              <a:rPr lang="sv-SE" smtClean="0"/>
              <a:t>Nivå två</a:t>
            </a:r>
          </a:p>
        </p:txBody>
      </p:sp>
    </p:spTree>
    <p:extLst>
      <p:ext uri="{BB962C8B-B14F-4D97-AF65-F5344CB8AC3E}">
        <p14:creationId xmlns:p14="http://schemas.microsoft.com/office/powerpoint/2010/main" val="2769339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71822133-1FF2-4F1C-B81E-F405E50AD3FA}" type="datetime1">
              <a:rPr lang="sv-SE" smtClean="0"/>
              <a:t>2017-10-17</a:t>
            </a:fld>
            <a:endParaRPr lang="sv-SE"/>
          </a:p>
        </p:txBody>
      </p:sp>
      <p:sp>
        <p:nvSpPr>
          <p:cNvPr id="5" name="Platshållare för sidfot 4"/>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sz="2600" b="0"/>
            </a:lvl1pPr>
            <a:lvl2pPr>
              <a:defRPr sz="2000"/>
            </a:lvl2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53425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ild vänster och innehållsdel">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91440" tIns="45720" rIns="91440" bIns="45720" rtlCol="0" anchor="t">
            <a:noAutofit/>
          </a:bodyPr>
          <a:lstStyle>
            <a:lvl1pPr algn="l" defTabSz="914400" rtl="0" eaLnBrk="1" latinLnBrk="0" hangingPunct="1">
              <a:spcBef>
                <a:spcPct val="0"/>
              </a:spcBef>
              <a:buNone/>
              <a:defRPr lang="sv-SE" sz="3200" b="1" kern="1200" baseline="0">
                <a:solidFill>
                  <a:srgbClr val="909394"/>
                </a:solidFill>
                <a:latin typeface="Arial" pitchFamily="34" charset="0"/>
                <a:ea typeface="+mj-ea"/>
                <a:cs typeface="Arial" pitchFamily="34" charset="0"/>
              </a:defRPr>
            </a:lvl1pPr>
          </a:lstStyle>
          <a:p>
            <a:r>
              <a:rPr lang="sv-SE" smtClean="0"/>
              <a:t>Klicka här för att ändra format</a:t>
            </a:r>
            <a:endParaRPr lang="sv-SE"/>
          </a:p>
        </p:txBody>
      </p:sp>
      <p:sp>
        <p:nvSpPr>
          <p:cNvPr id="4" name="Platshållare för innehåll 3"/>
          <p:cNvSpPr>
            <a:spLocks noGrp="1"/>
          </p:cNvSpPr>
          <p:nvPr>
            <p:ph sz="half" idx="2"/>
          </p:nvPr>
        </p:nvSpPr>
        <p:spPr>
          <a:xfrm>
            <a:off x="3714744" y="1844675"/>
            <a:ext cx="4262444" cy="4281488"/>
          </a:xfrm>
        </p:spPr>
        <p:txBody>
          <a:bodyPr/>
          <a:lstStyle>
            <a:lvl1pPr>
              <a:defRPr sz="2200" baseline="0">
                <a:solidFill>
                  <a:srgbClr val="606060"/>
                </a:solidFill>
              </a:defRPr>
            </a:lvl1pPr>
            <a:lvl2pPr>
              <a:defRPr sz="1800" baseline="0">
                <a:solidFill>
                  <a:srgbClr val="606060"/>
                </a:solidFill>
              </a:defRPr>
            </a:lvl2pPr>
            <a:lvl3pPr>
              <a:defRPr sz="1400" baseline="0">
                <a:solidFill>
                  <a:srgbClr val="606060"/>
                </a:solidFill>
              </a:defRPr>
            </a:lvl3pPr>
            <a:lvl4pPr>
              <a:defRPr sz="1100" baseline="0">
                <a:solidFill>
                  <a:srgbClr val="606060"/>
                </a:solidFill>
              </a:defRPr>
            </a:lvl4pPr>
            <a:lvl5pPr>
              <a:defRPr sz="900" baseline="0">
                <a:solidFill>
                  <a:srgbClr val="606060"/>
                </a:solidFill>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C7B4DCA0-7AFD-46F0-92C9-4DA905330448}" type="datetime1">
              <a:rPr lang="sv-SE" smtClean="0"/>
              <a:t>2017-10-17</a:t>
            </a:fld>
            <a:endParaRPr lang="sv-SE"/>
          </a:p>
        </p:txBody>
      </p:sp>
      <p:sp>
        <p:nvSpPr>
          <p:cNvPr id="7" name="Platshållare för bildnummer 6"/>
          <p:cNvSpPr>
            <a:spLocks noGrp="1"/>
          </p:cNvSpPr>
          <p:nvPr>
            <p:ph type="sldNum" sz="quarter" idx="12"/>
          </p:nvPr>
        </p:nvSpPr>
        <p:spPr/>
        <p:txBody>
          <a:bodyPr/>
          <a:lstStyle/>
          <a:p>
            <a:fld id="{02C6143E-F046-4F7E-BBFF-73E52695051A}" type="slidenum">
              <a:rPr lang="sv-SE" smtClean="0"/>
              <a:pPr/>
              <a:t>‹#›</a:t>
            </a:fld>
            <a:endParaRPr lang="sv-SE"/>
          </a:p>
        </p:txBody>
      </p:sp>
      <p:sp>
        <p:nvSpPr>
          <p:cNvPr id="9" name="Platshållare för bild 8"/>
          <p:cNvSpPr>
            <a:spLocks noGrp="1"/>
          </p:cNvSpPr>
          <p:nvPr>
            <p:ph type="pic" sz="quarter" idx="13"/>
          </p:nvPr>
        </p:nvSpPr>
        <p:spPr>
          <a:xfrm>
            <a:off x="611188" y="1844675"/>
            <a:ext cx="2970000" cy="4284569"/>
          </a:xfrm>
        </p:spPr>
        <p:txBody>
          <a:bodyPr/>
          <a:lstStyle/>
          <a:p>
            <a:r>
              <a:rPr lang="sv-SE" smtClean="0"/>
              <a:t>Klicka på ikonen för att lägga till en bild</a:t>
            </a:r>
            <a:endParaRPr lang="sv-SE"/>
          </a:p>
        </p:txBody>
      </p:sp>
      <p:sp>
        <p:nvSpPr>
          <p:cNvPr id="8" name="Platshållare för sidfot 4"/>
          <p:cNvSpPr>
            <a:spLocks noGrp="1"/>
          </p:cNvSpPr>
          <p:nvPr>
            <p:ph type="ftr" sz="quarter" idx="3"/>
          </p:nvPr>
        </p:nvSpPr>
        <p:spPr>
          <a:xfrm>
            <a:off x="500400" y="6307200"/>
            <a:ext cx="5284800" cy="360000"/>
          </a:xfrm>
          <a:prstGeom prst="rect">
            <a:avLst/>
          </a:prstGeom>
        </p:spPr>
        <p:txBody>
          <a:bodyPr/>
          <a:lstStyle>
            <a:lvl1pPr>
              <a:defRPr sz="800">
                <a:latin typeface="Arial" pitchFamily="34" charset="0"/>
                <a:cs typeface="Arial" pitchFamily="34" charset="0"/>
              </a:defRPr>
            </a:lvl1pPr>
          </a:lstStyle>
          <a:p>
            <a:r>
              <a:rPr lang="sv-SE" smtClean="0"/>
              <a:t>Nya föreskrifter och allmänna råd om läkemedelshantering 2018-01-01 </a:t>
            </a:r>
            <a:endParaRPr lang="sv-SE" dirty="0"/>
          </a:p>
        </p:txBody>
      </p:sp>
    </p:spTree>
    <p:extLst>
      <p:ext uri="{BB962C8B-B14F-4D97-AF65-F5344CB8AC3E}">
        <p14:creationId xmlns:p14="http://schemas.microsoft.com/office/powerpoint/2010/main" val="1979050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D644CD7D-AD02-4798-97D1-4C2BE89352D7}" type="datetime1">
              <a:rPr lang="sv-SE" smtClean="0"/>
              <a:t>2017-10-17</a:t>
            </a:fld>
            <a:endParaRPr lang="sv-SE"/>
          </a:p>
        </p:txBody>
      </p:sp>
      <p:sp>
        <p:nvSpPr>
          <p:cNvPr id="5" name="Platshållare för sidfot 4"/>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34090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Rubrik helbil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288000" y="295425"/>
            <a:ext cx="8568000" cy="5994000"/>
          </a:xfrm>
        </p:spPr>
        <p:txBody>
          <a:bodyPr/>
          <a:lstStyle>
            <a:lvl1pPr marL="0" indent="0">
              <a:buNone/>
              <a:defRPr/>
            </a:lvl1pPr>
          </a:lstStyle>
          <a:p>
            <a:r>
              <a:rPr lang="sv-SE" dirty="0" smtClean="0"/>
              <a:t> </a:t>
            </a:r>
            <a:endParaRPr lang="sv-SE" dirty="0"/>
          </a:p>
        </p:txBody>
      </p:sp>
      <p:sp>
        <p:nvSpPr>
          <p:cNvPr id="4" name="Platshållare för datum 3"/>
          <p:cNvSpPr>
            <a:spLocks noGrp="1"/>
          </p:cNvSpPr>
          <p:nvPr>
            <p:ph type="dt" sz="half" idx="10"/>
          </p:nvPr>
        </p:nvSpPr>
        <p:spPr/>
        <p:txBody>
          <a:bodyPr/>
          <a:lstStyle/>
          <a:p>
            <a:fld id="{A3AF215E-308F-4D81-92D8-4921813821A7}" type="datetime1">
              <a:rPr lang="sv-SE" smtClean="0"/>
              <a:t>2017-10-17</a:t>
            </a:fld>
            <a:endParaRPr lang="sv-SE"/>
          </a:p>
        </p:txBody>
      </p:sp>
      <p:sp>
        <p:nvSpPr>
          <p:cNvPr id="5" name="Platshållare för sidfot 4"/>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12"/>
          </p:nvPr>
        </p:nvSpPr>
        <p:spPr/>
        <p:txBody>
          <a:bodyPr/>
          <a:lstStyle/>
          <a:p>
            <a:fld id="{66B1A10B-6391-4DEF-8E56-F41D0D9EFA9D}" type="slidenum">
              <a:rPr lang="sv-SE" smtClean="0"/>
              <a:t>‹#›</a:t>
            </a:fld>
            <a:endParaRPr lang="sv-SE"/>
          </a:p>
        </p:txBody>
      </p:sp>
      <p:sp>
        <p:nvSpPr>
          <p:cNvPr id="2" name="Rubrik 1"/>
          <p:cNvSpPr>
            <a:spLocks noGrp="1"/>
          </p:cNvSpPr>
          <p:nvPr>
            <p:ph type="ctrTitle" hasCustomPrompt="1"/>
          </p:nvPr>
        </p:nvSpPr>
        <p:spPr>
          <a:xfrm>
            <a:off x="3600000" y="1320975"/>
            <a:ext cx="5256000" cy="532800"/>
          </a:xfrm>
        </p:spPr>
        <p:txBody>
          <a:bodyPr anchor="t">
            <a:noAutofit/>
          </a:bodyPr>
          <a:lstStyle>
            <a:lvl1pPr algn="l">
              <a:lnSpc>
                <a:spcPts val="3200"/>
              </a:lnSpc>
              <a:defRPr sz="3000" b="1" baseline="0">
                <a:solidFill>
                  <a:srgbClr val="00628B"/>
                </a:solidFill>
              </a:defRPr>
            </a:lvl1pPr>
          </a:lstStyle>
          <a:p>
            <a:r>
              <a:rPr lang="sv-SE" dirty="0" smtClean="0"/>
              <a:t>Stor rubrik</a:t>
            </a:r>
            <a:endParaRPr lang="sv-SE" dirty="0"/>
          </a:p>
        </p:txBody>
      </p:sp>
      <p:sp>
        <p:nvSpPr>
          <p:cNvPr id="3" name="Underrubrik 2"/>
          <p:cNvSpPr>
            <a:spLocks noGrp="1"/>
          </p:cNvSpPr>
          <p:nvPr>
            <p:ph type="subTitle" idx="1" hasCustomPrompt="1"/>
          </p:nvPr>
        </p:nvSpPr>
        <p:spPr>
          <a:xfrm>
            <a:off x="3600000" y="1893600"/>
            <a:ext cx="5256000" cy="611475"/>
          </a:xfrm>
        </p:spPr>
        <p:txBody>
          <a:bodyPr>
            <a:noAutofit/>
          </a:bodyPr>
          <a:lstStyle>
            <a:lvl1pPr marL="0" indent="0" algn="l">
              <a:buNone/>
              <a:defRPr sz="2200" b="1" baseline="0">
                <a:solidFill>
                  <a:srgbClr val="00628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smtClean="0"/>
              <a:t>Underrubrik</a:t>
            </a:r>
            <a:endParaRPr lang="sv-SE" dirty="0"/>
          </a:p>
        </p:txBody>
      </p:sp>
    </p:spTree>
    <p:extLst>
      <p:ext uri="{BB962C8B-B14F-4D97-AF65-F5344CB8AC3E}">
        <p14:creationId xmlns:p14="http://schemas.microsoft.com/office/powerpoint/2010/main" val="337050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ubrik helbild vit">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288000" y="295425"/>
            <a:ext cx="8568000" cy="5994000"/>
          </a:xfrm>
        </p:spPr>
        <p:txBody>
          <a:bodyPr/>
          <a:lstStyle>
            <a:lvl1pPr marL="0" indent="0">
              <a:buNone/>
              <a:defRPr/>
            </a:lvl1pPr>
          </a:lstStyle>
          <a:p>
            <a:r>
              <a:rPr lang="sv-SE" dirty="0" smtClean="0"/>
              <a:t> </a:t>
            </a:r>
            <a:endParaRPr lang="sv-SE" dirty="0"/>
          </a:p>
        </p:txBody>
      </p:sp>
      <p:sp>
        <p:nvSpPr>
          <p:cNvPr id="4" name="Platshållare för datum 3"/>
          <p:cNvSpPr>
            <a:spLocks noGrp="1"/>
          </p:cNvSpPr>
          <p:nvPr>
            <p:ph type="dt" sz="half" idx="10"/>
          </p:nvPr>
        </p:nvSpPr>
        <p:spPr/>
        <p:txBody>
          <a:bodyPr/>
          <a:lstStyle/>
          <a:p>
            <a:fld id="{F3A8B1C1-6F35-4AD5-8B67-CB35CA5C4499}" type="datetime1">
              <a:rPr lang="sv-SE" smtClean="0"/>
              <a:t>2017-10-17</a:t>
            </a:fld>
            <a:endParaRPr lang="sv-SE"/>
          </a:p>
        </p:txBody>
      </p:sp>
      <p:sp>
        <p:nvSpPr>
          <p:cNvPr id="5" name="Platshållare för sidfot 4"/>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12"/>
          </p:nvPr>
        </p:nvSpPr>
        <p:spPr/>
        <p:txBody>
          <a:bodyPr/>
          <a:lstStyle/>
          <a:p>
            <a:fld id="{66B1A10B-6391-4DEF-8E56-F41D0D9EFA9D}" type="slidenum">
              <a:rPr lang="sv-SE" smtClean="0"/>
              <a:t>‹#›</a:t>
            </a:fld>
            <a:endParaRPr lang="sv-SE"/>
          </a:p>
        </p:txBody>
      </p:sp>
      <p:sp>
        <p:nvSpPr>
          <p:cNvPr id="2" name="Rubrik 1"/>
          <p:cNvSpPr>
            <a:spLocks noGrp="1"/>
          </p:cNvSpPr>
          <p:nvPr>
            <p:ph type="ctrTitle" hasCustomPrompt="1"/>
          </p:nvPr>
        </p:nvSpPr>
        <p:spPr>
          <a:xfrm>
            <a:off x="3600000" y="1320975"/>
            <a:ext cx="5256000" cy="532800"/>
          </a:xfrm>
        </p:spPr>
        <p:txBody>
          <a:bodyPr anchor="t">
            <a:noAutofit/>
          </a:bodyPr>
          <a:lstStyle>
            <a:lvl1pPr algn="l">
              <a:lnSpc>
                <a:spcPts val="3200"/>
              </a:lnSpc>
              <a:defRPr sz="3000" b="1" baseline="0">
                <a:solidFill>
                  <a:schemeClr val="bg1"/>
                </a:solidFill>
              </a:defRPr>
            </a:lvl1pPr>
          </a:lstStyle>
          <a:p>
            <a:r>
              <a:rPr lang="sv-SE" dirty="0" smtClean="0"/>
              <a:t>Stor rubrik</a:t>
            </a:r>
            <a:endParaRPr lang="sv-SE" dirty="0"/>
          </a:p>
        </p:txBody>
      </p:sp>
      <p:sp>
        <p:nvSpPr>
          <p:cNvPr id="3" name="Underrubrik 2"/>
          <p:cNvSpPr>
            <a:spLocks noGrp="1"/>
          </p:cNvSpPr>
          <p:nvPr>
            <p:ph type="subTitle" idx="1" hasCustomPrompt="1"/>
          </p:nvPr>
        </p:nvSpPr>
        <p:spPr>
          <a:xfrm>
            <a:off x="3600000" y="1893600"/>
            <a:ext cx="5256000" cy="611475"/>
          </a:xfrm>
        </p:spPr>
        <p:txBody>
          <a:bodyPr>
            <a:noAutofit/>
          </a:bodyPr>
          <a:lstStyle>
            <a:lvl1pPr marL="0" indent="0" algn="l">
              <a:buNone/>
              <a:defRPr sz="2200" b="1"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smtClean="0"/>
              <a:t>Underrubrik</a:t>
            </a:r>
            <a:endParaRPr lang="sv-SE" dirty="0"/>
          </a:p>
        </p:txBody>
      </p:sp>
    </p:spTree>
    <p:extLst>
      <p:ext uri="{BB962C8B-B14F-4D97-AF65-F5344CB8AC3E}">
        <p14:creationId xmlns:p14="http://schemas.microsoft.com/office/powerpoint/2010/main" val="4076423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ubrik blå">
    <p:spTree>
      <p:nvGrpSpPr>
        <p:cNvPr id="1" name=""/>
        <p:cNvGrpSpPr/>
        <p:nvPr/>
      </p:nvGrpSpPr>
      <p:grpSpPr>
        <a:xfrm>
          <a:off x="0" y="0"/>
          <a:ext cx="0" cy="0"/>
          <a:chOff x="0" y="0"/>
          <a:chExt cx="0" cy="0"/>
        </a:xfrm>
      </p:grpSpPr>
      <p:pic>
        <p:nvPicPr>
          <p:cNvPr id="17" name="Bildobjekt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87" y="295275"/>
            <a:ext cx="8581579" cy="6000749"/>
          </a:xfrm>
          <a:prstGeom prst="rect">
            <a:avLst/>
          </a:prstGeom>
        </p:spPr>
      </p:pic>
      <p:sp>
        <p:nvSpPr>
          <p:cNvPr id="4" name="Platshållare för datum 3"/>
          <p:cNvSpPr>
            <a:spLocks noGrp="1"/>
          </p:cNvSpPr>
          <p:nvPr>
            <p:ph type="dt" sz="half" idx="10"/>
          </p:nvPr>
        </p:nvSpPr>
        <p:spPr/>
        <p:txBody>
          <a:bodyPr/>
          <a:lstStyle/>
          <a:p>
            <a:fld id="{9E71C01C-44B4-42F0-8E31-97DB77056B55}" type="datetime1">
              <a:rPr lang="sv-SE" smtClean="0"/>
              <a:t>2017-10-17</a:t>
            </a:fld>
            <a:endParaRPr lang="sv-SE"/>
          </a:p>
        </p:txBody>
      </p:sp>
      <p:sp>
        <p:nvSpPr>
          <p:cNvPr id="5" name="Platshållare för sidfot 4"/>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12"/>
          </p:nvPr>
        </p:nvSpPr>
        <p:spPr/>
        <p:txBody>
          <a:bodyPr/>
          <a:lstStyle/>
          <a:p>
            <a:fld id="{66B1A10B-6391-4DEF-8E56-F41D0D9EFA9D}" type="slidenum">
              <a:rPr lang="sv-SE" smtClean="0"/>
              <a:t>‹#›</a:t>
            </a:fld>
            <a:endParaRPr lang="sv-SE"/>
          </a:p>
        </p:txBody>
      </p:sp>
      <p:grpSp>
        <p:nvGrpSpPr>
          <p:cNvPr id="15" name="Grupp 14"/>
          <p:cNvGrpSpPr/>
          <p:nvPr/>
        </p:nvGrpSpPr>
        <p:grpSpPr>
          <a:xfrm>
            <a:off x="1428750" y="997938"/>
            <a:ext cx="7474876" cy="1488087"/>
            <a:chOff x="1381125" y="988413"/>
            <a:chExt cx="7474876" cy="1488087"/>
          </a:xfrm>
        </p:grpSpPr>
        <p:sp>
          <p:nvSpPr>
            <p:cNvPr id="12" name="Rektangel 11"/>
            <p:cNvSpPr/>
            <p:nvPr/>
          </p:nvSpPr>
          <p:spPr>
            <a:xfrm>
              <a:off x="1381125" y="988413"/>
              <a:ext cx="7474875" cy="107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med rundade hörn 12"/>
            <p:cNvSpPr/>
            <p:nvPr/>
          </p:nvSpPr>
          <p:spPr>
            <a:xfrm>
              <a:off x="1381125" y="1700451"/>
              <a:ext cx="7474876" cy="776049"/>
            </a:xfrm>
            <a:prstGeom prst="roundRect">
              <a:avLst>
                <a:gd name="adj" fmla="val 446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p:cNvSpPr/>
            <p:nvPr/>
          </p:nvSpPr>
          <p:spPr>
            <a:xfrm>
              <a:off x="8534400" y="988413"/>
              <a:ext cx="321600" cy="1488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825" y="1209675"/>
            <a:ext cx="936000" cy="936000"/>
          </a:xfrm>
          <a:prstGeom prst="rect">
            <a:avLst/>
          </a:prstGeom>
        </p:spPr>
      </p:pic>
      <p:sp>
        <p:nvSpPr>
          <p:cNvPr id="3" name="Underrubrik 2"/>
          <p:cNvSpPr>
            <a:spLocks noGrp="1"/>
          </p:cNvSpPr>
          <p:nvPr>
            <p:ph type="subTitle" idx="1" hasCustomPrompt="1"/>
          </p:nvPr>
        </p:nvSpPr>
        <p:spPr>
          <a:xfrm>
            <a:off x="3600000" y="1893600"/>
            <a:ext cx="5256000" cy="611475"/>
          </a:xfrm>
        </p:spPr>
        <p:txBody>
          <a:bodyPr>
            <a:noAutofit/>
          </a:bodyPr>
          <a:lstStyle>
            <a:lvl1pPr marL="0" indent="0" algn="l">
              <a:buNone/>
              <a:defRPr sz="2200" b="1" baseline="0">
                <a:solidFill>
                  <a:srgbClr val="00628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smtClean="0"/>
              <a:t>Underrubrik</a:t>
            </a:r>
            <a:endParaRPr lang="sv-SE" dirty="0"/>
          </a:p>
        </p:txBody>
      </p:sp>
      <p:sp>
        <p:nvSpPr>
          <p:cNvPr id="2" name="Rubrik 1"/>
          <p:cNvSpPr>
            <a:spLocks noGrp="1"/>
          </p:cNvSpPr>
          <p:nvPr>
            <p:ph type="ctrTitle" hasCustomPrompt="1"/>
          </p:nvPr>
        </p:nvSpPr>
        <p:spPr>
          <a:xfrm>
            <a:off x="3600000" y="1320975"/>
            <a:ext cx="5256000" cy="532800"/>
          </a:xfrm>
        </p:spPr>
        <p:txBody>
          <a:bodyPr anchor="t">
            <a:noAutofit/>
          </a:bodyPr>
          <a:lstStyle>
            <a:lvl1pPr algn="l">
              <a:lnSpc>
                <a:spcPts val="3200"/>
              </a:lnSpc>
              <a:defRPr sz="3000" b="1" baseline="0">
                <a:solidFill>
                  <a:srgbClr val="00628B"/>
                </a:solidFill>
              </a:defRPr>
            </a:lvl1pPr>
          </a:lstStyle>
          <a:p>
            <a:r>
              <a:rPr lang="sv-SE" dirty="0" smtClean="0"/>
              <a:t>Stor rubrik</a:t>
            </a:r>
            <a:endParaRPr lang="sv-SE" dirty="0"/>
          </a:p>
        </p:txBody>
      </p:sp>
    </p:spTree>
    <p:extLst>
      <p:ext uri="{BB962C8B-B14F-4D97-AF65-F5344CB8AC3E}">
        <p14:creationId xmlns:p14="http://schemas.microsoft.com/office/powerpoint/2010/main" val="298424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smtClean="0"/>
              <a:t>Mindre Rubrik</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5320FA6E-F361-4B66-A23E-CEB8544C910B}" type="datetime1">
              <a:rPr lang="sv-SE" smtClean="0"/>
              <a:t>2017-10-17</a:t>
            </a:fld>
            <a:endParaRPr lang="sv-SE"/>
          </a:p>
        </p:txBody>
      </p:sp>
      <p:sp>
        <p:nvSpPr>
          <p:cNvPr id="5" name="Platshållare för sidfot 4"/>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12"/>
          </p:nvPr>
        </p:nvSpPr>
        <p:spPr/>
        <p:txBody>
          <a:bodyPr/>
          <a:lstStyle/>
          <a:p>
            <a:fld id="{66B1A10B-6391-4DEF-8E56-F41D0D9EFA9D}" type="slidenum">
              <a:rPr lang="sv-SE" smtClean="0"/>
              <a:t>‹#›</a:t>
            </a:fld>
            <a:endParaRPr lang="sv-SE"/>
          </a:p>
        </p:txBody>
      </p:sp>
    </p:spTree>
    <p:extLst>
      <p:ext uri="{BB962C8B-B14F-4D97-AF65-F5344CB8AC3E}">
        <p14:creationId xmlns:p14="http://schemas.microsoft.com/office/powerpoint/2010/main" val="231717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0" y="4341600"/>
            <a:ext cx="5256663" cy="532800"/>
          </a:xfrm>
        </p:spPr>
        <p:txBody>
          <a:bodyPr anchor="t">
            <a:noAutofit/>
          </a:bodyPr>
          <a:lstStyle>
            <a:lvl1pPr>
              <a:lnSpc>
                <a:spcPts val="2200"/>
              </a:lnSpc>
              <a:defRPr sz="2200" b="1" baseline="0">
                <a:solidFill>
                  <a:schemeClr val="accent5"/>
                </a:solidFill>
              </a:defRPr>
            </a:lvl1pPr>
          </a:lstStyle>
          <a:p>
            <a:r>
              <a:rPr lang="sv-SE" dirty="0" smtClean="0"/>
              <a:t>Avsnittsrubrik</a:t>
            </a:r>
            <a:endParaRPr lang="sv-SE" dirty="0"/>
          </a:p>
        </p:txBody>
      </p:sp>
      <p:sp>
        <p:nvSpPr>
          <p:cNvPr id="3" name="Platshållare för text 2"/>
          <p:cNvSpPr>
            <a:spLocks noGrp="1"/>
          </p:cNvSpPr>
          <p:nvPr>
            <p:ph type="body" idx="1" hasCustomPrompt="1"/>
          </p:nvPr>
        </p:nvSpPr>
        <p:spPr>
          <a:xfrm>
            <a:off x="3600000" y="4914000"/>
            <a:ext cx="5256662" cy="1382025"/>
          </a:xfrm>
        </p:spPr>
        <p:txBody>
          <a:bodyPr/>
          <a:lstStyle>
            <a:lvl1pPr marL="0" indent="0">
              <a:buNone/>
              <a:defRPr sz="1800" b="1" baseline="0">
                <a:solidFill>
                  <a:schemeClr val="accent5"/>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dirty="0" smtClean="0"/>
              <a:t>Underrubrik</a:t>
            </a:r>
          </a:p>
        </p:txBody>
      </p:sp>
      <p:sp>
        <p:nvSpPr>
          <p:cNvPr id="4" name="Platshållare för datum 3"/>
          <p:cNvSpPr>
            <a:spLocks noGrp="1"/>
          </p:cNvSpPr>
          <p:nvPr>
            <p:ph type="dt" sz="half" idx="10"/>
          </p:nvPr>
        </p:nvSpPr>
        <p:spPr/>
        <p:txBody>
          <a:bodyPr/>
          <a:lstStyle/>
          <a:p>
            <a:fld id="{F2FA4039-55F0-4756-8E5B-CF764347E1F0}" type="datetime1">
              <a:rPr lang="sv-SE" smtClean="0"/>
              <a:t>2017-10-17</a:t>
            </a:fld>
            <a:endParaRPr lang="sv-SE"/>
          </a:p>
        </p:txBody>
      </p:sp>
      <p:sp>
        <p:nvSpPr>
          <p:cNvPr id="5" name="Platshållare för sidfot 4"/>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12"/>
          </p:nvPr>
        </p:nvSpPr>
        <p:spPr/>
        <p:txBody>
          <a:bodyPr/>
          <a:lstStyle/>
          <a:p>
            <a:fld id="{66B1A10B-6391-4DEF-8E56-F41D0D9EFA9D}" type="slidenum">
              <a:rPr lang="sv-SE" smtClean="0"/>
              <a:t>‹#›</a:t>
            </a:fld>
            <a:endParaRPr lang="sv-SE"/>
          </a:p>
        </p:txBody>
      </p:sp>
    </p:spTree>
    <p:extLst>
      <p:ext uri="{BB962C8B-B14F-4D97-AF65-F5344CB8AC3E}">
        <p14:creationId xmlns:p14="http://schemas.microsoft.com/office/powerpoint/2010/main" val="65439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Avsnittsrubrik helbild">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288000" y="295200"/>
            <a:ext cx="8568000" cy="5994000"/>
          </a:xfrm>
        </p:spPr>
        <p:txBody>
          <a:bodyPr/>
          <a:lstStyle>
            <a:lvl1pPr marL="0" indent="0">
              <a:buNone/>
              <a:defRPr/>
            </a:lvl1pPr>
          </a:lstStyle>
          <a:p>
            <a:r>
              <a:rPr lang="sv-SE" dirty="0" smtClean="0"/>
              <a:t> </a:t>
            </a:r>
            <a:endParaRPr lang="sv-SE" dirty="0"/>
          </a:p>
        </p:txBody>
      </p:sp>
      <p:sp>
        <p:nvSpPr>
          <p:cNvPr id="4" name="Platshållare för datum 3"/>
          <p:cNvSpPr>
            <a:spLocks noGrp="1"/>
          </p:cNvSpPr>
          <p:nvPr>
            <p:ph type="dt" sz="half" idx="10"/>
          </p:nvPr>
        </p:nvSpPr>
        <p:spPr/>
        <p:txBody>
          <a:bodyPr/>
          <a:lstStyle/>
          <a:p>
            <a:fld id="{967EB575-878D-487D-A7DC-3B7DE6274D3C}" type="datetime1">
              <a:rPr lang="sv-SE" smtClean="0"/>
              <a:t>2017-10-17</a:t>
            </a:fld>
            <a:endParaRPr lang="sv-SE"/>
          </a:p>
        </p:txBody>
      </p:sp>
      <p:sp>
        <p:nvSpPr>
          <p:cNvPr id="5" name="Platshållare för sidfot 4"/>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12"/>
          </p:nvPr>
        </p:nvSpPr>
        <p:spPr/>
        <p:txBody>
          <a:bodyPr/>
          <a:lstStyle/>
          <a:p>
            <a:fld id="{66B1A10B-6391-4DEF-8E56-F41D0D9EFA9D}" type="slidenum">
              <a:rPr lang="sv-SE" smtClean="0"/>
              <a:t>‹#›</a:t>
            </a:fld>
            <a:endParaRPr lang="sv-SE"/>
          </a:p>
        </p:txBody>
      </p:sp>
      <p:sp>
        <p:nvSpPr>
          <p:cNvPr id="2" name="Rubrik 1"/>
          <p:cNvSpPr>
            <a:spLocks noGrp="1"/>
          </p:cNvSpPr>
          <p:nvPr>
            <p:ph type="title" hasCustomPrompt="1"/>
          </p:nvPr>
        </p:nvSpPr>
        <p:spPr>
          <a:xfrm>
            <a:off x="3600000" y="4341300"/>
            <a:ext cx="5256663" cy="532800"/>
          </a:xfrm>
        </p:spPr>
        <p:txBody>
          <a:bodyPr anchor="t">
            <a:noAutofit/>
          </a:bodyPr>
          <a:lstStyle>
            <a:lvl1pPr>
              <a:lnSpc>
                <a:spcPts val="2200"/>
              </a:lnSpc>
              <a:defRPr sz="2200" b="1" baseline="0">
                <a:solidFill>
                  <a:srgbClr val="00628B"/>
                </a:solidFill>
              </a:defRPr>
            </a:lvl1pPr>
          </a:lstStyle>
          <a:p>
            <a:r>
              <a:rPr lang="sv-SE" dirty="0" smtClean="0"/>
              <a:t>Avsnittsrubrik</a:t>
            </a:r>
            <a:endParaRPr lang="sv-SE" dirty="0"/>
          </a:p>
        </p:txBody>
      </p:sp>
    </p:spTree>
    <p:extLst>
      <p:ext uri="{BB962C8B-B14F-4D97-AF65-F5344CB8AC3E}">
        <p14:creationId xmlns:p14="http://schemas.microsoft.com/office/powerpoint/2010/main" val="43458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Avsnittsrubrik helbild vit">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288000" y="295200"/>
            <a:ext cx="8568000" cy="5994000"/>
          </a:xfrm>
        </p:spPr>
        <p:txBody>
          <a:bodyPr/>
          <a:lstStyle>
            <a:lvl1pPr marL="0" indent="0">
              <a:buNone/>
              <a:defRPr/>
            </a:lvl1pPr>
          </a:lstStyle>
          <a:p>
            <a:r>
              <a:rPr lang="sv-SE" dirty="0" smtClean="0"/>
              <a:t> </a:t>
            </a:r>
            <a:endParaRPr lang="sv-SE" dirty="0"/>
          </a:p>
        </p:txBody>
      </p:sp>
      <p:sp>
        <p:nvSpPr>
          <p:cNvPr id="4" name="Platshållare för datum 3"/>
          <p:cNvSpPr>
            <a:spLocks noGrp="1"/>
          </p:cNvSpPr>
          <p:nvPr>
            <p:ph type="dt" sz="half" idx="10"/>
          </p:nvPr>
        </p:nvSpPr>
        <p:spPr/>
        <p:txBody>
          <a:bodyPr/>
          <a:lstStyle/>
          <a:p>
            <a:fld id="{74AC2285-74EA-44FA-B39C-5BD29B4952BC}" type="datetime1">
              <a:rPr lang="sv-SE" smtClean="0"/>
              <a:t>2017-10-17</a:t>
            </a:fld>
            <a:endParaRPr lang="sv-SE"/>
          </a:p>
        </p:txBody>
      </p:sp>
      <p:sp>
        <p:nvSpPr>
          <p:cNvPr id="5" name="Platshållare för sidfot 4"/>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12"/>
          </p:nvPr>
        </p:nvSpPr>
        <p:spPr/>
        <p:txBody>
          <a:bodyPr/>
          <a:lstStyle/>
          <a:p>
            <a:fld id="{66B1A10B-6391-4DEF-8E56-F41D0D9EFA9D}" type="slidenum">
              <a:rPr lang="sv-SE" smtClean="0"/>
              <a:t>‹#›</a:t>
            </a:fld>
            <a:endParaRPr lang="sv-SE"/>
          </a:p>
        </p:txBody>
      </p:sp>
      <p:sp>
        <p:nvSpPr>
          <p:cNvPr id="2" name="Rubrik 1"/>
          <p:cNvSpPr>
            <a:spLocks noGrp="1"/>
          </p:cNvSpPr>
          <p:nvPr>
            <p:ph type="title" hasCustomPrompt="1"/>
          </p:nvPr>
        </p:nvSpPr>
        <p:spPr>
          <a:xfrm>
            <a:off x="3600000" y="4341300"/>
            <a:ext cx="5256663" cy="532800"/>
          </a:xfrm>
        </p:spPr>
        <p:txBody>
          <a:bodyPr anchor="t">
            <a:noAutofit/>
          </a:bodyPr>
          <a:lstStyle>
            <a:lvl1pPr>
              <a:lnSpc>
                <a:spcPts val="2200"/>
              </a:lnSpc>
              <a:defRPr sz="2200" b="1" baseline="0">
                <a:solidFill>
                  <a:schemeClr val="bg1"/>
                </a:solidFill>
              </a:defRPr>
            </a:lvl1pPr>
          </a:lstStyle>
          <a:p>
            <a:r>
              <a:rPr lang="sv-SE" dirty="0" smtClean="0"/>
              <a:t>Avsnittsrubrik</a:t>
            </a:r>
            <a:endParaRPr lang="sv-SE" dirty="0"/>
          </a:p>
        </p:txBody>
      </p:sp>
    </p:spTree>
    <p:extLst>
      <p:ext uri="{BB962C8B-B14F-4D97-AF65-F5344CB8AC3E}">
        <p14:creationId xmlns:p14="http://schemas.microsoft.com/office/powerpoint/2010/main" val="134809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smtClean="0"/>
              <a:t>Mindre Rubrik</a:t>
            </a:r>
            <a:endParaRPr lang="sv-SE" dirty="0"/>
          </a:p>
        </p:txBody>
      </p:sp>
      <p:sp>
        <p:nvSpPr>
          <p:cNvPr id="3" name="Platshållare för innehåll 2"/>
          <p:cNvSpPr>
            <a:spLocks noGrp="1"/>
          </p:cNvSpPr>
          <p:nvPr>
            <p:ph sz="half" idx="1"/>
          </p:nvPr>
        </p:nvSpPr>
        <p:spPr>
          <a:xfrm>
            <a:off x="288000" y="2163600"/>
            <a:ext cx="4215600" cy="4132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38675" y="2163600"/>
            <a:ext cx="4215074" cy="4132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B34ED443-2A44-43AE-A68F-51BFC8EFB5FF}" type="datetime1">
              <a:rPr lang="sv-SE" smtClean="0"/>
              <a:t>2017-10-17</a:t>
            </a:fld>
            <a:endParaRPr lang="sv-SE"/>
          </a:p>
        </p:txBody>
      </p:sp>
      <p:sp>
        <p:nvSpPr>
          <p:cNvPr id="6" name="Platshållare för sidfot 5"/>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7" name="Platshållare för bildnummer 6"/>
          <p:cNvSpPr>
            <a:spLocks noGrp="1"/>
          </p:cNvSpPr>
          <p:nvPr>
            <p:ph type="sldNum" sz="quarter" idx="12"/>
          </p:nvPr>
        </p:nvSpPr>
        <p:spPr/>
        <p:txBody>
          <a:bodyPr/>
          <a:lstStyle/>
          <a:p>
            <a:fld id="{66B1A10B-6391-4DEF-8E56-F41D0D9EFA9D}" type="slidenum">
              <a:rPr lang="sv-SE" smtClean="0"/>
              <a:t>‹#›</a:t>
            </a:fld>
            <a:endParaRPr lang="sv-SE"/>
          </a:p>
        </p:txBody>
      </p:sp>
    </p:spTree>
    <p:extLst>
      <p:ext uri="{BB962C8B-B14F-4D97-AF65-F5344CB8AC3E}">
        <p14:creationId xmlns:p14="http://schemas.microsoft.com/office/powerpoint/2010/main" val="3461354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769535" y="550339"/>
            <a:ext cx="7088715" cy="795862"/>
          </a:xfrm>
          <a:prstGeom prst="rect">
            <a:avLst/>
          </a:prstGeom>
        </p:spPr>
        <p:txBody>
          <a:bodyPr vert="horz" lIns="0" tIns="45720" rIns="0" bIns="45720" rtlCol="0" anchor="t">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288000" y="2164296"/>
            <a:ext cx="8570250" cy="4131729"/>
          </a:xfrm>
          <a:prstGeom prst="rect">
            <a:avLst/>
          </a:prstGeom>
        </p:spPr>
        <p:txBody>
          <a:bodyPr vert="horz" lIns="0" tIns="45720" rIns="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295275" y="6356351"/>
            <a:ext cx="2057400" cy="365125"/>
          </a:xfrm>
          <a:prstGeom prst="rect">
            <a:avLst/>
          </a:prstGeom>
        </p:spPr>
        <p:txBody>
          <a:bodyPr vert="horz" lIns="0" tIns="45720" rIns="0" bIns="45720" rtlCol="0" anchor="ctr"/>
          <a:lstStyle>
            <a:lvl1pPr algn="l">
              <a:defRPr sz="900" baseline="0">
                <a:solidFill>
                  <a:schemeClr val="accent5"/>
                </a:solidFill>
              </a:defRPr>
            </a:lvl1pPr>
          </a:lstStyle>
          <a:p>
            <a:fld id="{24379AAE-DC60-441F-A019-276B5750DF23}" type="datetime1">
              <a:rPr lang="sv-SE" smtClean="0"/>
              <a:t>2017-10-17</a:t>
            </a:fld>
            <a:endParaRPr lang="sv-SE"/>
          </a:p>
        </p:txBody>
      </p:sp>
      <p:sp>
        <p:nvSpPr>
          <p:cNvPr id="5" name="Platshållare för sidfot 4"/>
          <p:cNvSpPr>
            <a:spLocks noGrp="1"/>
          </p:cNvSpPr>
          <p:nvPr>
            <p:ph type="ftr" sz="quarter" idx="3"/>
          </p:nvPr>
        </p:nvSpPr>
        <p:spPr>
          <a:xfrm>
            <a:off x="2638425" y="6356351"/>
            <a:ext cx="3876675" cy="365125"/>
          </a:xfrm>
          <a:prstGeom prst="rect">
            <a:avLst/>
          </a:prstGeom>
        </p:spPr>
        <p:txBody>
          <a:bodyPr vert="horz" lIns="0" tIns="45720" rIns="0" bIns="45720" rtlCol="0" anchor="ctr"/>
          <a:lstStyle>
            <a:lvl1pPr algn="ctr">
              <a:defRPr sz="900" baseline="0">
                <a:solidFill>
                  <a:schemeClr val="accent5"/>
                </a:solidFill>
              </a:defRPr>
            </a:lvl1p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4"/>
          </p:nvPr>
        </p:nvSpPr>
        <p:spPr>
          <a:xfrm>
            <a:off x="6800850" y="6356351"/>
            <a:ext cx="2057400" cy="365125"/>
          </a:xfrm>
          <a:prstGeom prst="rect">
            <a:avLst/>
          </a:prstGeom>
        </p:spPr>
        <p:txBody>
          <a:bodyPr vert="horz" lIns="0" tIns="45720" rIns="0" bIns="45720" rtlCol="0" anchor="ctr"/>
          <a:lstStyle>
            <a:lvl1pPr algn="r">
              <a:defRPr sz="900" baseline="0">
                <a:solidFill>
                  <a:schemeClr val="accent5"/>
                </a:solidFill>
              </a:defRPr>
            </a:lvl1pPr>
          </a:lstStyle>
          <a:p>
            <a:fld id="{66B1A10B-6391-4DEF-8E56-F41D0D9EFA9D}" type="slidenum">
              <a:rPr lang="sv-SE" smtClean="0"/>
              <a:t>‹#›</a:t>
            </a:fld>
            <a:endParaRPr lang="sv-SE"/>
          </a:p>
        </p:txBody>
      </p:sp>
      <p:pic>
        <p:nvPicPr>
          <p:cNvPr id="7" name="Bildobjekt 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97525" y="307050"/>
            <a:ext cx="900000" cy="900000"/>
          </a:xfrm>
          <a:prstGeom prst="rect">
            <a:avLst/>
          </a:prstGeom>
        </p:spPr>
      </p:pic>
    </p:spTree>
    <p:extLst>
      <p:ext uri="{BB962C8B-B14F-4D97-AF65-F5344CB8AC3E}">
        <p14:creationId xmlns:p14="http://schemas.microsoft.com/office/powerpoint/2010/main" val="407141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74" r:id="rId8"/>
    <p:sldLayoutId id="2147483667" r:id="rId9"/>
    <p:sldLayoutId id="2147483668" r:id="rId10"/>
    <p:sldLayoutId id="2147483669" r:id="rId11"/>
    <p:sldLayoutId id="2147483670" r:id="rId12"/>
    <p:sldLayoutId id="2147483671" r:id="rId13"/>
    <p:sldLayoutId id="2147483672" r:id="rId14"/>
    <p:sldLayoutId id="2147483675" r:id="rId15"/>
    <p:sldLayoutId id="2147483676" r:id="rId16"/>
    <p:sldLayoutId id="2147483678" r:id="rId17"/>
    <p:sldLayoutId id="2147483679" r:id="rId18"/>
  </p:sldLayoutIdLst>
  <p:hf hdr="0" dt="0"/>
  <p:txStyles>
    <p:titleStyle>
      <a:lvl1pPr algn="l" defTabSz="685800" rtl="0" eaLnBrk="1" latinLnBrk="0" hangingPunct="1">
        <a:lnSpc>
          <a:spcPts val="2700"/>
        </a:lnSpc>
        <a:spcBef>
          <a:spcPct val="0"/>
        </a:spcBef>
        <a:buNone/>
        <a:defRPr sz="2500" b="1" kern="1200" baseline="0">
          <a:solidFill>
            <a:schemeClr val="accent5"/>
          </a:solidFill>
          <a:latin typeface="+mj-lt"/>
          <a:ea typeface="+mj-ea"/>
          <a:cs typeface="+mj-cs"/>
        </a:defRPr>
      </a:lvl1pPr>
    </p:titleStyle>
    <p:bodyStyle>
      <a:lvl1pPr marL="180000" indent="-180000" algn="l" defTabSz="685800" rtl="0" eaLnBrk="1" latinLnBrk="0" hangingPunct="1">
        <a:lnSpc>
          <a:spcPts val="2200"/>
        </a:lnSpc>
        <a:spcBef>
          <a:spcPts val="0"/>
        </a:spcBef>
        <a:spcAft>
          <a:spcPts val="1600"/>
        </a:spcAft>
        <a:buFont typeface="Arial" panose="020B0604020202020204" pitchFamily="34" charset="0"/>
        <a:buChar char="•"/>
        <a:defRPr sz="1800" kern="1200">
          <a:solidFill>
            <a:schemeClr val="tx1"/>
          </a:solidFill>
          <a:latin typeface="+mn-lt"/>
          <a:ea typeface="+mn-ea"/>
          <a:cs typeface="+mn-cs"/>
        </a:defRPr>
      </a:lvl1pPr>
      <a:lvl2pPr marL="355600" indent="-171450" algn="l" defTabSz="685800" rtl="0" eaLnBrk="1" latinLnBrk="0" hangingPunct="1">
        <a:lnSpc>
          <a:spcPts val="1900"/>
        </a:lnSpc>
        <a:spcBef>
          <a:spcPts val="375"/>
        </a:spcBef>
        <a:buFont typeface="Symbol" panose="05050102010706020507" pitchFamily="18" charset="2"/>
        <a:buChar char=""/>
        <a:defRPr sz="1600" kern="1200">
          <a:solidFill>
            <a:schemeClr val="tx1"/>
          </a:solidFill>
          <a:latin typeface="+mn-lt"/>
          <a:ea typeface="+mn-ea"/>
          <a:cs typeface="+mn-cs"/>
        </a:defRPr>
      </a:lvl2pPr>
      <a:lvl3pPr marL="541338" indent="-171450" algn="l" defTabSz="685800" rtl="0" eaLnBrk="1" latinLnBrk="0" hangingPunct="1">
        <a:lnSpc>
          <a:spcPts val="1600"/>
        </a:lnSpc>
        <a:spcBef>
          <a:spcPts val="375"/>
        </a:spcBef>
        <a:buFont typeface="Arial" panose="020B0604020202020204" pitchFamily="34" charset="0"/>
        <a:buChar char="•"/>
        <a:defRPr sz="1400" kern="1200">
          <a:solidFill>
            <a:schemeClr val="tx1"/>
          </a:solidFill>
          <a:latin typeface="+mn-lt"/>
          <a:ea typeface="+mn-ea"/>
          <a:cs typeface="+mn-cs"/>
        </a:defRPr>
      </a:lvl3pPr>
      <a:lvl4pPr marL="719138" indent="-171450" algn="l" defTabSz="685800" rtl="0" eaLnBrk="1" latinLnBrk="0" hangingPunct="1">
        <a:lnSpc>
          <a:spcPts val="1600"/>
        </a:lnSpc>
        <a:spcBef>
          <a:spcPts val="375"/>
        </a:spcBef>
        <a:buFont typeface="Symbol" panose="05050102010706020507" pitchFamily="18" charset="2"/>
        <a:buChar char="-"/>
        <a:defRPr sz="1400" kern="1200">
          <a:solidFill>
            <a:schemeClr val="tx1"/>
          </a:solidFill>
          <a:latin typeface="+mn-lt"/>
          <a:ea typeface="+mn-ea"/>
          <a:cs typeface="+mn-cs"/>
        </a:defRPr>
      </a:lvl4pPr>
      <a:lvl5pPr marL="896938" indent="-171450" algn="l" defTabSz="685800" rtl="0" eaLnBrk="1" latinLnBrk="0" hangingPunct="1">
        <a:lnSpc>
          <a:spcPts val="16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2"/>
          </p:nvPr>
        </p:nvSpPr>
        <p:spPr/>
        <p:txBody>
          <a:bodyPr/>
          <a:lstStyle/>
          <a:p>
            <a:fld id="{66B1A10B-6391-4DEF-8E56-F41D0D9EFA9D}" type="slidenum">
              <a:rPr lang="sv-SE" smtClean="0"/>
              <a:t>1</a:t>
            </a:fld>
            <a:endParaRPr lang="sv-SE"/>
          </a:p>
        </p:txBody>
      </p:sp>
      <p:sp>
        <p:nvSpPr>
          <p:cNvPr id="5" name="Rubrik 4"/>
          <p:cNvSpPr>
            <a:spLocks noGrp="1"/>
          </p:cNvSpPr>
          <p:nvPr>
            <p:ph type="ctrTitle"/>
          </p:nvPr>
        </p:nvSpPr>
        <p:spPr>
          <a:xfrm>
            <a:off x="2692401" y="1304041"/>
            <a:ext cx="6155133" cy="532800"/>
          </a:xfrm>
        </p:spPr>
        <p:txBody>
          <a:bodyPr/>
          <a:lstStyle/>
          <a:p>
            <a:pPr>
              <a:lnSpc>
                <a:spcPct val="100000"/>
              </a:lnSpc>
            </a:pPr>
            <a:r>
              <a:rPr lang="sv-SE" sz="2800" dirty="0" smtClean="0"/>
              <a:t>Nya föreskrifter och allmänna råd om läkemedelshantering 2018-01-01</a:t>
            </a:r>
            <a:endParaRPr lang="sv-SE" sz="1400" dirty="0"/>
          </a:p>
        </p:txBody>
      </p:sp>
      <p:sp>
        <p:nvSpPr>
          <p:cNvPr id="6" name="Platshållare för sidfot 5"/>
          <p:cNvSpPr>
            <a:spLocks noGrp="1"/>
          </p:cNvSpPr>
          <p:nvPr>
            <p:ph type="ftr" sz="quarter" idx="11"/>
          </p:nvPr>
        </p:nvSpPr>
        <p:spPr/>
        <p:txBody>
          <a:bodyPr/>
          <a:lstStyle/>
          <a:p>
            <a:r>
              <a:rPr lang="sv-SE" smtClean="0"/>
              <a:t>Nya föreskrifter och allmänna råd om läkemedelshantering 2018-01-01 </a:t>
            </a:r>
            <a:endParaRPr lang="sv-SE"/>
          </a:p>
        </p:txBody>
      </p:sp>
    </p:spTree>
    <p:extLst>
      <p:ext uri="{BB962C8B-B14F-4D97-AF65-F5344CB8AC3E}">
        <p14:creationId xmlns:p14="http://schemas.microsoft.com/office/powerpoint/2010/main" val="2744774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Generella direktiv om läkemedelsbehandling </a:t>
            </a:r>
            <a:br>
              <a:rPr lang="sv-SE" dirty="0"/>
            </a:br>
            <a:endParaRPr lang="sv-SE" dirty="0"/>
          </a:p>
        </p:txBody>
      </p:sp>
      <p:sp>
        <p:nvSpPr>
          <p:cNvPr id="3" name="Platshållare för innehåll 2"/>
          <p:cNvSpPr>
            <a:spLocks noGrp="1"/>
          </p:cNvSpPr>
          <p:nvPr>
            <p:ph idx="1"/>
          </p:nvPr>
        </p:nvSpPr>
        <p:spPr>
          <a:xfrm>
            <a:off x="288000" y="1564640"/>
            <a:ext cx="8570250" cy="4917440"/>
          </a:xfrm>
        </p:spPr>
        <p:txBody>
          <a:bodyPr/>
          <a:lstStyle/>
          <a:p>
            <a:pPr marL="294300" indent="-285750"/>
            <a:r>
              <a:rPr lang="sv-SE" dirty="0" smtClean="0">
                <a:solidFill>
                  <a:srgbClr val="606060"/>
                </a:solidFill>
              </a:rPr>
              <a:t>Endast </a:t>
            </a:r>
            <a:r>
              <a:rPr lang="sv-SE" dirty="0">
                <a:solidFill>
                  <a:srgbClr val="606060"/>
                </a:solidFill>
              </a:rPr>
              <a:t>läkare får utfärda generella </a:t>
            </a:r>
            <a:r>
              <a:rPr lang="sv-SE" dirty="0" smtClean="0">
                <a:solidFill>
                  <a:srgbClr val="606060"/>
                </a:solidFill>
              </a:rPr>
              <a:t>direktiv. </a:t>
            </a:r>
            <a:endParaRPr lang="sv-SE" dirty="0">
              <a:solidFill>
                <a:srgbClr val="606060"/>
              </a:solidFill>
            </a:endParaRPr>
          </a:p>
          <a:p>
            <a:pPr marL="294300" indent="-285750"/>
            <a:r>
              <a:rPr lang="sv-SE" dirty="0" smtClean="0">
                <a:solidFill>
                  <a:srgbClr val="606060"/>
                </a:solidFill>
              </a:rPr>
              <a:t>Ska </a:t>
            </a:r>
            <a:r>
              <a:rPr lang="sv-SE" dirty="0">
                <a:solidFill>
                  <a:srgbClr val="606060"/>
                </a:solidFill>
              </a:rPr>
              <a:t>vara skriftligt och innehålla uppgifter </a:t>
            </a:r>
            <a:r>
              <a:rPr lang="sv-SE" dirty="0" smtClean="0">
                <a:solidFill>
                  <a:srgbClr val="606060"/>
                </a:solidFill>
              </a:rPr>
              <a:t>om 1</a:t>
            </a:r>
            <a:r>
              <a:rPr lang="sv-SE" dirty="0">
                <a:solidFill>
                  <a:srgbClr val="606060"/>
                </a:solidFill>
              </a:rPr>
              <a:t>. läkemedelsnamn eller aktiv substans, </a:t>
            </a:r>
            <a:r>
              <a:rPr lang="sv-SE" dirty="0" smtClean="0">
                <a:solidFill>
                  <a:srgbClr val="606060"/>
                </a:solidFill>
              </a:rPr>
              <a:t>2</a:t>
            </a:r>
            <a:r>
              <a:rPr lang="sv-SE" dirty="0">
                <a:solidFill>
                  <a:srgbClr val="606060"/>
                </a:solidFill>
              </a:rPr>
              <a:t>. läkemedelsform, </a:t>
            </a:r>
            <a:r>
              <a:rPr lang="sv-SE" dirty="0" smtClean="0">
                <a:solidFill>
                  <a:srgbClr val="606060"/>
                </a:solidFill>
              </a:rPr>
              <a:t>3</a:t>
            </a:r>
            <a:r>
              <a:rPr lang="sv-SE" dirty="0">
                <a:solidFill>
                  <a:srgbClr val="606060"/>
                </a:solidFill>
              </a:rPr>
              <a:t>. läkemedlets styrka, </a:t>
            </a:r>
            <a:r>
              <a:rPr lang="sv-SE" dirty="0" smtClean="0">
                <a:solidFill>
                  <a:srgbClr val="606060"/>
                </a:solidFill>
              </a:rPr>
              <a:t>4</a:t>
            </a:r>
            <a:r>
              <a:rPr lang="sv-SE" dirty="0">
                <a:solidFill>
                  <a:srgbClr val="606060"/>
                </a:solidFill>
              </a:rPr>
              <a:t>. dosering, </a:t>
            </a:r>
            <a:r>
              <a:rPr lang="sv-SE" dirty="0" smtClean="0">
                <a:solidFill>
                  <a:srgbClr val="606060"/>
                </a:solidFill>
              </a:rPr>
              <a:t>5</a:t>
            </a:r>
            <a:r>
              <a:rPr lang="sv-SE" dirty="0">
                <a:solidFill>
                  <a:srgbClr val="606060"/>
                </a:solidFill>
              </a:rPr>
              <a:t>. </a:t>
            </a:r>
            <a:r>
              <a:rPr lang="sv-SE" dirty="0" err="1">
                <a:solidFill>
                  <a:srgbClr val="606060"/>
                </a:solidFill>
              </a:rPr>
              <a:t>maxdos</a:t>
            </a:r>
            <a:r>
              <a:rPr lang="sv-SE" dirty="0">
                <a:solidFill>
                  <a:srgbClr val="606060"/>
                </a:solidFill>
              </a:rPr>
              <a:t>, </a:t>
            </a:r>
            <a:r>
              <a:rPr lang="sv-SE" dirty="0" smtClean="0">
                <a:solidFill>
                  <a:srgbClr val="606060"/>
                </a:solidFill>
              </a:rPr>
              <a:t/>
            </a:r>
            <a:br>
              <a:rPr lang="sv-SE" dirty="0" smtClean="0">
                <a:solidFill>
                  <a:srgbClr val="606060"/>
                </a:solidFill>
              </a:rPr>
            </a:br>
            <a:r>
              <a:rPr lang="sv-SE" dirty="0" smtClean="0">
                <a:solidFill>
                  <a:srgbClr val="606060"/>
                </a:solidFill>
              </a:rPr>
              <a:t>6</a:t>
            </a:r>
            <a:r>
              <a:rPr lang="sv-SE" dirty="0">
                <a:solidFill>
                  <a:srgbClr val="606060"/>
                </a:solidFill>
              </a:rPr>
              <a:t>. administreringssätt, </a:t>
            </a:r>
            <a:r>
              <a:rPr lang="sv-SE" dirty="0" smtClean="0">
                <a:solidFill>
                  <a:srgbClr val="606060"/>
                </a:solidFill>
              </a:rPr>
              <a:t>7</a:t>
            </a:r>
            <a:r>
              <a:rPr lang="sv-SE" dirty="0">
                <a:solidFill>
                  <a:srgbClr val="606060"/>
                </a:solidFill>
              </a:rPr>
              <a:t>. indikationer och kontraindikationer, och </a:t>
            </a:r>
            <a:r>
              <a:rPr lang="sv-SE" dirty="0" smtClean="0">
                <a:solidFill>
                  <a:srgbClr val="606060"/>
                </a:solidFill>
              </a:rPr>
              <a:t>8</a:t>
            </a:r>
            <a:r>
              <a:rPr lang="sv-SE" dirty="0">
                <a:solidFill>
                  <a:srgbClr val="606060"/>
                </a:solidFill>
              </a:rPr>
              <a:t>. antalet tillfällen som läkemedlet får ges utan att en läkare </a:t>
            </a:r>
            <a:r>
              <a:rPr lang="sv-SE" dirty="0" smtClean="0">
                <a:solidFill>
                  <a:srgbClr val="606060"/>
                </a:solidFill>
              </a:rPr>
              <a:t>kontaktas</a:t>
            </a:r>
            <a:r>
              <a:rPr lang="sv-SE" dirty="0">
                <a:solidFill>
                  <a:srgbClr val="606060"/>
                </a:solidFill>
              </a:rPr>
              <a:t>. </a:t>
            </a:r>
            <a:endParaRPr lang="sv-SE" dirty="0" smtClean="0">
              <a:solidFill>
                <a:srgbClr val="606060"/>
              </a:solidFill>
            </a:endParaRPr>
          </a:p>
          <a:p>
            <a:pPr marL="294300" indent="-285750"/>
            <a:r>
              <a:rPr lang="sv-SE" dirty="0" smtClean="0">
                <a:solidFill>
                  <a:srgbClr val="606060"/>
                </a:solidFill>
              </a:rPr>
              <a:t>Ska utfärdas restriktivt och omprövas återkommande. </a:t>
            </a:r>
          </a:p>
          <a:p>
            <a:r>
              <a:rPr lang="sv-SE" dirty="0" smtClean="0">
                <a:solidFill>
                  <a:srgbClr val="606060"/>
                </a:solidFill>
              </a:rPr>
              <a:t>Innan </a:t>
            </a:r>
            <a:r>
              <a:rPr lang="sv-SE" dirty="0">
                <a:solidFill>
                  <a:srgbClr val="606060"/>
                </a:solidFill>
              </a:rPr>
              <a:t>ett läkemedel </a:t>
            </a:r>
            <a:r>
              <a:rPr lang="sv-SE" dirty="0" smtClean="0">
                <a:solidFill>
                  <a:srgbClr val="606060"/>
                </a:solidFill>
              </a:rPr>
              <a:t>iordningställs </a:t>
            </a:r>
            <a:r>
              <a:rPr lang="sv-SE" dirty="0">
                <a:solidFill>
                  <a:srgbClr val="606060"/>
                </a:solidFill>
              </a:rPr>
              <a:t>och administreras eller överlämnas till en patient ska en sjuksköterska </a:t>
            </a:r>
            <a:r>
              <a:rPr lang="sv-SE" dirty="0" smtClean="0">
                <a:solidFill>
                  <a:srgbClr val="606060"/>
                </a:solidFill>
              </a:rPr>
              <a:t>göra </a:t>
            </a:r>
            <a:r>
              <a:rPr lang="sv-SE" dirty="0">
                <a:solidFill>
                  <a:srgbClr val="606060"/>
                </a:solidFill>
              </a:rPr>
              <a:t>en bedömning av patientens behov av </a:t>
            </a:r>
            <a:r>
              <a:rPr lang="sv-SE" dirty="0" smtClean="0">
                <a:solidFill>
                  <a:srgbClr val="606060"/>
                </a:solidFill>
              </a:rPr>
              <a:t>läkemedlet (ska dokumenteras) och kontrollera </a:t>
            </a:r>
            <a:r>
              <a:rPr lang="sv-SE" dirty="0">
                <a:solidFill>
                  <a:srgbClr val="606060"/>
                </a:solidFill>
              </a:rPr>
              <a:t>läkemedlets indikation och kontraindikationer. </a:t>
            </a:r>
          </a:p>
          <a:p>
            <a:r>
              <a:rPr lang="sv-SE" b="1" dirty="0" smtClean="0">
                <a:solidFill>
                  <a:srgbClr val="606060"/>
                </a:solidFill>
              </a:rPr>
              <a:t>Vårdgivarens rutiner</a:t>
            </a:r>
            <a:r>
              <a:rPr lang="sv-SE" dirty="0" smtClean="0">
                <a:solidFill>
                  <a:srgbClr val="606060"/>
                </a:solidFill>
              </a:rPr>
              <a:t>: framgå </a:t>
            </a:r>
            <a:r>
              <a:rPr lang="sv-SE" dirty="0">
                <a:solidFill>
                  <a:srgbClr val="606060"/>
                </a:solidFill>
              </a:rPr>
              <a:t>hur vårdgivaren säkerställer att generella direktiv </a:t>
            </a:r>
            <a:r>
              <a:rPr lang="sv-SE" dirty="0" smtClean="0">
                <a:solidFill>
                  <a:srgbClr val="606060"/>
                </a:solidFill>
              </a:rPr>
              <a:t>utfärdas </a:t>
            </a:r>
            <a:r>
              <a:rPr lang="sv-SE" dirty="0">
                <a:solidFill>
                  <a:srgbClr val="606060"/>
                </a:solidFill>
              </a:rPr>
              <a:t>på ett patientsäkert </a:t>
            </a:r>
            <a:r>
              <a:rPr lang="sv-SE" dirty="0" smtClean="0">
                <a:solidFill>
                  <a:srgbClr val="606060"/>
                </a:solidFill>
              </a:rPr>
              <a:t>sätt + vilken </a:t>
            </a:r>
            <a:r>
              <a:rPr lang="sv-SE" dirty="0">
                <a:solidFill>
                  <a:srgbClr val="606060"/>
                </a:solidFill>
              </a:rPr>
              <a:t>eller vilka läkare som får utfärda generella </a:t>
            </a:r>
            <a:r>
              <a:rPr lang="sv-SE" dirty="0" smtClean="0">
                <a:solidFill>
                  <a:srgbClr val="606060"/>
                </a:solidFill>
              </a:rPr>
              <a:t>direktiv.</a:t>
            </a:r>
            <a:endParaRPr lang="sv-SE" dirty="0"/>
          </a:p>
        </p:txBody>
      </p:sp>
      <p:sp>
        <p:nvSpPr>
          <p:cNvPr id="4" name="Platshållare för sidfot 3"/>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5" name="Platshållare för bildnummer 4"/>
          <p:cNvSpPr>
            <a:spLocks noGrp="1"/>
          </p:cNvSpPr>
          <p:nvPr>
            <p:ph type="sldNum" sz="quarter" idx="12"/>
          </p:nvPr>
        </p:nvSpPr>
        <p:spPr/>
        <p:txBody>
          <a:bodyPr/>
          <a:lstStyle/>
          <a:p>
            <a:fld id="{66B1A10B-6391-4DEF-8E56-F41D0D9EFA9D}" type="slidenum">
              <a:rPr lang="sv-SE" smtClean="0"/>
              <a:t>10</a:t>
            </a:fld>
            <a:endParaRPr lang="sv-SE"/>
          </a:p>
        </p:txBody>
      </p:sp>
    </p:spTree>
    <p:extLst>
      <p:ext uri="{BB962C8B-B14F-4D97-AF65-F5344CB8AC3E}">
        <p14:creationId xmlns:p14="http://schemas.microsoft.com/office/powerpoint/2010/main" val="1604010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Justering av dosering </a:t>
            </a:r>
            <a:br>
              <a:rPr lang="sv-SE" dirty="0"/>
            </a:br>
            <a:endParaRPr lang="sv-SE" dirty="0"/>
          </a:p>
        </p:txBody>
      </p:sp>
      <p:sp>
        <p:nvSpPr>
          <p:cNvPr id="3" name="Platshållare för innehåll 2"/>
          <p:cNvSpPr>
            <a:spLocks noGrp="1"/>
          </p:cNvSpPr>
          <p:nvPr>
            <p:ph sz="half" idx="2"/>
          </p:nvPr>
        </p:nvSpPr>
        <p:spPr>
          <a:xfrm>
            <a:off x="3714743" y="1696391"/>
            <a:ext cx="4980523" cy="4281488"/>
          </a:xfrm>
        </p:spPr>
        <p:txBody>
          <a:bodyPr/>
          <a:lstStyle/>
          <a:p>
            <a:pPr>
              <a:lnSpc>
                <a:spcPct val="100000"/>
              </a:lnSpc>
            </a:pPr>
            <a:r>
              <a:rPr lang="sv-SE" sz="1800" dirty="0" smtClean="0">
                <a:solidFill>
                  <a:srgbClr val="606060"/>
                </a:solidFill>
              </a:rPr>
              <a:t>Sjuksköterskor utan behörighet </a:t>
            </a:r>
            <a:r>
              <a:rPr lang="sv-SE" sz="1800" dirty="0">
                <a:solidFill>
                  <a:srgbClr val="606060"/>
                </a:solidFill>
              </a:rPr>
              <a:t>att ordinera ett visst läkemedel, får </a:t>
            </a:r>
            <a:r>
              <a:rPr lang="sv-SE" sz="1800" dirty="0" smtClean="0">
                <a:solidFill>
                  <a:srgbClr val="606060"/>
                </a:solidFill>
              </a:rPr>
              <a:t>justera </a:t>
            </a:r>
            <a:r>
              <a:rPr lang="sv-SE" sz="1800" dirty="0">
                <a:solidFill>
                  <a:srgbClr val="606060"/>
                </a:solidFill>
              </a:rPr>
              <a:t>doseringen i en </a:t>
            </a:r>
            <a:r>
              <a:rPr lang="sv-SE" sz="1800" dirty="0" smtClean="0">
                <a:solidFill>
                  <a:srgbClr val="606060"/>
                </a:solidFill>
              </a:rPr>
              <a:t>läkemedelsordination </a:t>
            </a:r>
            <a:r>
              <a:rPr lang="sv-SE" sz="1800" dirty="0">
                <a:solidFill>
                  <a:srgbClr val="606060"/>
                </a:solidFill>
              </a:rPr>
              <a:t>i de situationer där doseringen är beroende av en patients individuella mål- eller mätvärden. </a:t>
            </a:r>
          </a:p>
          <a:p>
            <a:pPr>
              <a:lnSpc>
                <a:spcPct val="100000"/>
              </a:lnSpc>
            </a:pPr>
            <a:r>
              <a:rPr lang="sv-SE" sz="1800" dirty="0" smtClean="0">
                <a:solidFill>
                  <a:srgbClr val="606060"/>
                </a:solidFill>
              </a:rPr>
              <a:t>Justering endast </a:t>
            </a:r>
            <a:r>
              <a:rPr lang="sv-SE" sz="1800" dirty="0">
                <a:solidFill>
                  <a:srgbClr val="606060"/>
                </a:solidFill>
              </a:rPr>
              <a:t>om det är förenligt med en god och säker vård av patienten och den ska göras med utgångspunkt i </a:t>
            </a:r>
            <a:r>
              <a:rPr lang="sv-SE" sz="1800" dirty="0" smtClean="0">
                <a:solidFill>
                  <a:srgbClr val="606060"/>
                </a:solidFill>
              </a:rPr>
              <a:t>patientens </a:t>
            </a:r>
            <a:r>
              <a:rPr lang="sv-SE" sz="1800" dirty="0">
                <a:solidFill>
                  <a:srgbClr val="606060"/>
                </a:solidFill>
              </a:rPr>
              <a:t>behov. </a:t>
            </a:r>
          </a:p>
          <a:p>
            <a:pPr>
              <a:lnSpc>
                <a:spcPct val="100000"/>
              </a:lnSpc>
            </a:pPr>
            <a:r>
              <a:rPr lang="sv-SE" sz="1800" dirty="0" smtClean="0">
                <a:solidFill>
                  <a:srgbClr val="606060"/>
                </a:solidFill>
              </a:rPr>
              <a:t>Ska dokumenteras </a:t>
            </a:r>
            <a:r>
              <a:rPr lang="sv-SE" sz="1800" dirty="0">
                <a:solidFill>
                  <a:srgbClr val="606060"/>
                </a:solidFill>
              </a:rPr>
              <a:t>i </a:t>
            </a:r>
            <a:r>
              <a:rPr lang="sv-SE" sz="1800" dirty="0" smtClean="0">
                <a:solidFill>
                  <a:srgbClr val="606060"/>
                </a:solidFill>
              </a:rPr>
              <a:t>patientjournalen</a:t>
            </a:r>
            <a:r>
              <a:rPr lang="sv-SE" sz="1800" dirty="0">
                <a:solidFill>
                  <a:srgbClr val="606060"/>
                </a:solidFill>
              </a:rPr>
              <a:t>. </a:t>
            </a:r>
            <a:endParaRPr lang="sv-SE" sz="1800" dirty="0" smtClean="0">
              <a:solidFill>
                <a:srgbClr val="606060"/>
              </a:solidFill>
            </a:endParaRPr>
          </a:p>
          <a:p>
            <a:pPr marL="0" indent="0">
              <a:lnSpc>
                <a:spcPct val="100000"/>
              </a:lnSpc>
              <a:buNone/>
            </a:pPr>
            <a:r>
              <a:rPr lang="sv-SE" sz="1800" b="1" dirty="0" smtClean="0">
                <a:solidFill>
                  <a:srgbClr val="606060"/>
                </a:solidFill>
              </a:rPr>
              <a:t>Vårdgivarens rutiner:  </a:t>
            </a:r>
            <a:r>
              <a:rPr lang="sv-SE" sz="1800" dirty="0" smtClean="0">
                <a:solidFill>
                  <a:srgbClr val="606060"/>
                </a:solidFill>
              </a:rPr>
              <a:t>vilken </a:t>
            </a:r>
            <a:r>
              <a:rPr lang="sv-SE" sz="1800" dirty="0">
                <a:solidFill>
                  <a:srgbClr val="606060"/>
                </a:solidFill>
              </a:rPr>
              <a:t>kompetens som en sjuksköterska ska ha för att få justera doseringen i en </a:t>
            </a:r>
            <a:r>
              <a:rPr lang="sv-SE" sz="1800" dirty="0" smtClean="0">
                <a:solidFill>
                  <a:srgbClr val="606060"/>
                </a:solidFill>
              </a:rPr>
              <a:t>läkemedelsordination + de </a:t>
            </a:r>
            <a:r>
              <a:rPr lang="sv-SE" sz="1800" dirty="0">
                <a:solidFill>
                  <a:srgbClr val="606060"/>
                </a:solidFill>
              </a:rPr>
              <a:t>läkemedel som doseringen får justeras </a:t>
            </a:r>
            <a:r>
              <a:rPr lang="sv-SE" sz="1800" dirty="0" smtClean="0">
                <a:solidFill>
                  <a:srgbClr val="606060"/>
                </a:solidFill>
              </a:rPr>
              <a:t>för.</a:t>
            </a:r>
            <a:r>
              <a:rPr lang="sv-SE" sz="1800" dirty="0" smtClean="0"/>
              <a:t> </a:t>
            </a:r>
            <a:endParaRPr lang="sv-SE" sz="1800" dirty="0">
              <a:solidFill>
                <a:srgbClr val="606060"/>
              </a:solidFill>
            </a:endParaRPr>
          </a:p>
        </p:txBody>
      </p:sp>
      <p:sp>
        <p:nvSpPr>
          <p:cNvPr id="5" name="Platshållare för bildnummer 4"/>
          <p:cNvSpPr>
            <a:spLocks noGrp="1"/>
          </p:cNvSpPr>
          <p:nvPr>
            <p:ph type="sldNum" sz="quarter" idx="12"/>
          </p:nvPr>
        </p:nvSpPr>
        <p:spPr/>
        <p:txBody>
          <a:bodyPr/>
          <a:lstStyle/>
          <a:p>
            <a:fld id="{66B1A10B-6391-4DEF-8E56-F41D0D9EFA9D}" type="slidenum">
              <a:rPr lang="sv-SE" smtClean="0"/>
              <a:t>11</a:t>
            </a:fld>
            <a:endParaRPr lang="sv-SE"/>
          </a:p>
        </p:txBody>
      </p:sp>
      <p:sp>
        <p:nvSpPr>
          <p:cNvPr id="4" name="Platshållare för sidfot 3"/>
          <p:cNvSpPr>
            <a:spLocks noGrp="1"/>
          </p:cNvSpPr>
          <p:nvPr>
            <p:ph type="ftr" sz="quarter" idx="3"/>
          </p:nvPr>
        </p:nvSpPr>
        <p:spPr/>
        <p:txBody>
          <a:bodyPr/>
          <a:lstStyle/>
          <a:p>
            <a:r>
              <a:rPr lang="sv-SE" smtClean="0"/>
              <a:t>Nya föreskrifter och allmänna råd om läkemedelshantering 2018-01-01 </a:t>
            </a:r>
            <a:endParaRPr lang="sv-SE"/>
          </a:p>
        </p:txBody>
      </p:sp>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56" y="1668161"/>
            <a:ext cx="3128801" cy="4695567"/>
          </a:xfrm>
          <a:prstGeom prst="rect">
            <a:avLst/>
          </a:prstGeom>
        </p:spPr>
      </p:pic>
    </p:spTree>
    <p:extLst>
      <p:ext uri="{BB962C8B-B14F-4D97-AF65-F5344CB8AC3E}">
        <p14:creationId xmlns:p14="http://schemas.microsoft.com/office/powerpoint/2010/main" val="2167186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t>Ordinationens</a:t>
            </a:r>
            <a:r>
              <a:rPr lang="sv-SE" dirty="0" smtClean="0"/>
              <a:t> </a:t>
            </a:r>
            <a:r>
              <a:rPr lang="sv-SE" sz="3200" dirty="0" smtClean="0"/>
              <a:t>innehåll</a:t>
            </a:r>
            <a:endParaRPr lang="sv-SE" sz="3200" dirty="0"/>
          </a:p>
        </p:txBody>
      </p:sp>
      <p:sp>
        <p:nvSpPr>
          <p:cNvPr id="5" name="Platshållare för text 4"/>
          <p:cNvSpPr>
            <a:spLocks noGrp="1"/>
          </p:cNvSpPr>
          <p:nvPr>
            <p:ph sz="half" idx="1"/>
          </p:nvPr>
        </p:nvSpPr>
        <p:spPr>
          <a:xfrm>
            <a:off x="277840" y="1757680"/>
            <a:ext cx="4050320" cy="3789680"/>
          </a:xfrm>
        </p:spPr>
        <p:txBody>
          <a:bodyPr/>
          <a:lstStyle/>
          <a:p>
            <a:r>
              <a:rPr lang="sv-SE" dirty="0">
                <a:solidFill>
                  <a:srgbClr val="606060"/>
                </a:solidFill>
              </a:rPr>
              <a:t>läkemedelsnamn eller aktiv substans, </a:t>
            </a:r>
          </a:p>
          <a:p>
            <a:r>
              <a:rPr lang="sv-SE" dirty="0">
                <a:solidFill>
                  <a:srgbClr val="606060"/>
                </a:solidFill>
              </a:rPr>
              <a:t>läkemedelsform, </a:t>
            </a:r>
          </a:p>
          <a:p>
            <a:r>
              <a:rPr lang="sv-SE" dirty="0">
                <a:solidFill>
                  <a:srgbClr val="606060"/>
                </a:solidFill>
              </a:rPr>
              <a:t>läkemedlets styrka, </a:t>
            </a:r>
          </a:p>
          <a:p>
            <a:r>
              <a:rPr lang="sv-SE" dirty="0">
                <a:solidFill>
                  <a:srgbClr val="606060"/>
                </a:solidFill>
              </a:rPr>
              <a:t>dosering, </a:t>
            </a:r>
          </a:p>
          <a:p>
            <a:r>
              <a:rPr lang="sv-SE" dirty="0">
                <a:solidFill>
                  <a:srgbClr val="606060"/>
                </a:solidFill>
              </a:rPr>
              <a:t>administreringssätt, </a:t>
            </a:r>
          </a:p>
          <a:p>
            <a:r>
              <a:rPr lang="sv-SE" dirty="0">
                <a:solidFill>
                  <a:srgbClr val="606060"/>
                </a:solidFill>
              </a:rPr>
              <a:t>administreringstillfällen, </a:t>
            </a:r>
          </a:p>
          <a:p>
            <a:r>
              <a:rPr lang="sv-SE" dirty="0">
                <a:solidFill>
                  <a:srgbClr val="606060"/>
                </a:solidFill>
              </a:rPr>
              <a:t>läkemedelsbehandlingens längd, </a:t>
            </a:r>
          </a:p>
          <a:p>
            <a:r>
              <a:rPr lang="sv-SE" dirty="0">
                <a:solidFill>
                  <a:srgbClr val="606060"/>
                </a:solidFill>
              </a:rPr>
              <a:t>ordinationsorsak, </a:t>
            </a:r>
          </a:p>
          <a:p>
            <a:endParaRPr lang="sv-SE" b="1" dirty="0" smtClean="0">
              <a:solidFill>
                <a:srgbClr val="000000"/>
              </a:solidFill>
            </a:endParaRPr>
          </a:p>
        </p:txBody>
      </p:sp>
      <p:sp>
        <p:nvSpPr>
          <p:cNvPr id="6" name="Platshållare för innehåll 5"/>
          <p:cNvSpPr>
            <a:spLocks noGrp="1"/>
          </p:cNvSpPr>
          <p:nvPr>
            <p:ph sz="half" idx="2"/>
          </p:nvPr>
        </p:nvSpPr>
        <p:spPr>
          <a:xfrm>
            <a:off x="4765039" y="1747040"/>
            <a:ext cx="3946469" cy="4132800"/>
          </a:xfrm>
        </p:spPr>
        <p:txBody>
          <a:bodyPr/>
          <a:lstStyle/>
          <a:p>
            <a:r>
              <a:rPr lang="sv-SE" dirty="0">
                <a:solidFill>
                  <a:srgbClr val="606060"/>
                </a:solidFill>
              </a:rPr>
              <a:t>när och hur läkemedelsbehandlingen ska avslutas eller följas upp, och </a:t>
            </a:r>
          </a:p>
          <a:p>
            <a:r>
              <a:rPr lang="sv-SE" dirty="0">
                <a:solidFill>
                  <a:srgbClr val="606060"/>
                </a:solidFill>
              </a:rPr>
              <a:t>I förekommande fall anledningen till att läkemedlet inte får bytas ut mot ett likvärdigt läkemedel</a:t>
            </a:r>
          </a:p>
          <a:p>
            <a:r>
              <a:rPr lang="sv-SE" dirty="0">
                <a:solidFill>
                  <a:srgbClr val="606060"/>
                </a:solidFill>
              </a:rPr>
              <a:t>sådana övriga uppgifter som behövs för en säker hantering av läkemedlet. </a:t>
            </a:r>
          </a:p>
          <a:p>
            <a:r>
              <a:rPr lang="sv-SE" dirty="0">
                <a:solidFill>
                  <a:srgbClr val="606060"/>
                </a:solidFill>
              </a:rPr>
              <a:t>vidbehovsordination - </a:t>
            </a:r>
            <a:r>
              <a:rPr lang="sv-SE" dirty="0" err="1">
                <a:solidFill>
                  <a:srgbClr val="606060"/>
                </a:solidFill>
              </a:rPr>
              <a:t>maxdos</a:t>
            </a:r>
            <a:r>
              <a:rPr lang="sv-SE" dirty="0">
                <a:solidFill>
                  <a:srgbClr val="606060"/>
                </a:solidFill>
              </a:rPr>
              <a:t> per dygn. </a:t>
            </a:r>
          </a:p>
          <a:p>
            <a:endParaRPr lang="sv-SE" dirty="0"/>
          </a:p>
        </p:txBody>
      </p:sp>
      <p:sp>
        <p:nvSpPr>
          <p:cNvPr id="3" name="Platshållare för sidfot 2"/>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4" name="Platshållare för bildnummer 3"/>
          <p:cNvSpPr>
            <a:spLocks noGrp="1"/>
          </p:cNvSpPr>
          <p:nvPr>
            <p:ph type="sldNum" sz="quarter" idx="12"/>
          </p:nvPr>
        </p:nvSpPr>
        <p:spPr/>
        <p:txBody>
          <a:bodyPr/>
          <a:lstStyle/>
          <a:p>
            <a:fld id="{66B1A10B-6391-4DEF-8E56-F41D0D9EFA9D}" type="slidenum">
              <a:rPr lang="sv-SE" smtClean="0"/>
              <a:t>12</a:t>
            </a:fld>
            <a:endParaRPr lang="sv-SE"/>
          </a:p>
        </p:txBody>
      </p:sp>
      <p:sp>
        <p:nvSpPr>
          <p:cNvPr id="8" name="textruta 7"/>
          <p:cNvSpPr txBox="1"/>
          <p:nvPr/>
        </p:nvSpPr>
        <p:spPr>
          <a:xfrm>
            <a:off x="292790" y="5791200"/>
            <a:ext cx="8433725" cy="400110"/>
          </a:xfrm>
          <a:prstGeom prst="rect">
            <a:avLst/>
          </a:prstGeom>
          <a:noFill/>
        </p:spPr>
        <p:txBody>
          <a:bodyPr wrap="square" rtlCol="0">
            <a:spAutoFit/>
          </a:bodyPr>
          <a:lstStyle/>
          <a:p>
            <a:r>
              <a:rPr lang="sv-SE" sz="2000" dirty="0" smtClean="0"/>
              <a:t>Ska dokumenteras strukturerat och enhetligt, bör göras elektroniskt!</a:t>
            </a:r>
            <a:endParaRPr lang="sv-SE" sz="2000" dirty="0"/>
          </a:p>
        </p:txBody>
      </p:sp>
    </p:spTree>
    <p:extLst>
      <p:ext uri="{BB962C8B-B14F-4D97-AF65-F5344CB8AC3E}">
        <p14:creationId xmlns:p14="http://schemas.microsoft.com/office/powerpoint/2010/main" val="393516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solidFill>
                  <a:schemeClr val="tx1">
                    <a:lumMod val="50000"/>
                    <a:lumOff val="50000"/>
                  </a:schemeClr>
                </a:solidFill>
              </a:rPr>
              <a:t>Samlad dokumentation</a:t>
            </a:r>
            <a:endParaRPr lang="sv-SE" sz="3200" dirty="0">
              <a:solidFill>
                <a:schemeClr val="tx1">
                  <a:lumMod val="50000"/>
                  <a:lumOff val="50000"/>
                </a:schemeClr>
              </a:solidFill>
            </a:endParaRPr>
          </a:p>
        </p:txBody>
      </p:sp>
      <p:sp>
        <p:nvSpPr>
          <p:cNvPr id="4" name="Platshållare för sidfot 3"/>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5" name="Platshållare för bildnummer 4"/>
          <p:cNvSpPr>
            <a:spLocks noGrp="1"/>
          </p:cNvSpPr>
          <p:nvPr>
            <p:ph type="sldNum" sz="quarter" idx="12"/>
          </p:nvPr>
        </p:nvSpPr>
        <p:spPr/>
        <p:txBody>
          <a:bodyPr/>
          <a:lstStyle/>
          <a:p>
            <a:fld id="{66B1A10B-6391-4DEF-8E56-F41D0D9EFA9D}" type="slidenum">
              <a:rPr lang="sv-SE" smtClean="0"/>
              <a:t>13</a:t>
            </a:fld>
            <a:endParaRPr lang="sv-SE"/>
          </a:p>
        </p:txBody>
      </p:sp>
      <p:sp>
        <p:nvSpPr>
          <p:cNvPr id="3" name="Platshållare för innehåll 2"/>
          <p:cNvSpPr>
            <a:spLocks noGrp="1"/>
          </p:cNvSpPr>
          <p:nvPr>
            <p:ph type="body" sz="quarter" idx="13"/>
          </p:nvPr>
        </p:nvSpPr>
        <p:spPr>
          <a:xfrm>
            <a:off x="4090086" y="1495167"/>
            <a:ext cx="4584357" cy="4135600"/>
          </a:xfrm>
        </p:spPr>
        <p:txBody>
          <a:bodyPr/>
          <a:lstStyle/>
          <a:p>
            <a:pPr marL="0" indent="0">
              <a:buNone/>
            </a:pPr>
            <a:r>
              <a:rPr lang="sv-SE" dirty="0" smtClean="0">
                <a:solidFill>
                  <a:srgbClr val="606060"/>
                </a:solidFill>
              </a:rPr>
              <a:t>Dokumenterade ordinationer ska hållas samlade i patientjournalen.</a:t>
            </a:r>
          </a:p>
          <a:p>
            <a:pPr marL="0" indent="0">
              <a:buNone/>
            </a:pPr>
            <a:r>
              <a:rPr lang="sv-SE" dirty="0" smtClean="0">
                <a:solidFill>
                  <a:srgbClr val="606060"/>
                </a:solidFill>
              </a:rPr>
              <a:t>Vårdgivaren </a:t>
            </a:r>
            <a:r>
              <a:rPr lang="sv-SE" dirty="0">
                <a:solidFill>
                  <a:srgbClr val="606060"/>
                </a:solidFill>
              </a:rPr>
              <a:t>ska säkerställa att den hälso- och sjukvårdspersonal som iordningställer och administrerar eller överlämnar ett läkemedel till en patient har tillgång till uppgifterna om </a:t>
            </a:r>
          </a:p>
          <a:p>
            <a:pPr lvl="1">
              <a:buFont typeface="Arial" pitchFamily="34" charset="0"/>
              <a:buChar char="•"/>
            </a:pPr>
            <a:r>
              <a:rPr lang="sv-SE" sz="1800" dirty="0">
                <a:solidFill>
                  <a:srgbClr val="606060"/>
                </a:solidFill>
              </a:rPr>
              <a:t> läkemedelsordinationen </a:t>
            </a:r>
          </a:p>
          <a:p>
            <a:pPr lvl="1">
              <a:buFont typeface="Arial" pitchFamily="34" charset="0"/>
              <a:buChar char="•"/>
            </a:pPr>
            <a:r>
              <a:rPr lang="sv-SE" sz="1800" dirty="0">
                <a:solidFill>
                  <a:srgbClr val="606060"/>
                </a:solidFill>
              </a:rPr>
              <a:t> vem som har ordinerat </a:t>
            </a:r>
            <a:r>
              <a:rPr lang="sv-SE" sz="1800" dirty="0" smtClean="0">
                <a:solidFill>
                  <a:srgbClr val="606060"/>
                </a:solidFill>
              </a:rPr>
              <a:t>läkemedlet </a:t>
            </a:r>
            <a:endParaRPr lang="sv-SE" sz="1800" dirty="0">
              <a:solidFill>
                <a:srgbClr val="606060"/>
              </a:solidFill>
            </a:endParaRPr>
          </a:p>
          <a:p>
            <a:pPr lvl="1">
              <a:buFont typeface="Arial" pitchFamily="34" charset="0"/>
              <a:buChar char="•"/>
            </a:pPr>
            <a:r>
              <a:rPr lang="sv-SE" sz="1800" dirty="0">
                <a:solidFill>
                  <a:srgbClr val="606060"/>
                </a:solidFill>
              </a:rPr>
              <a:t> tidpunkten för </a:t>
            </a:r>
            <a:r>
              <a:rPr lang="sv-SE" sz="1800" dirty="0" smtClean="0">
                <a:solidFill>
                  <a:srgbClr val="606060"/>
                </a:solidFill>
              </a:rPr>
              <a:t>ordinationen</a:t>
            </a:r>
            <a:endParaRPr lang="sv-SE" sz="1800" dirty="0">
              <a:solidFill>
                <a:srgbClr val="606060"/>
              </a:solidFill>
            </a:endParaRPr>
          </a:p>
          <a:p>
            <a:endParaRPr lang="sv-SE" dirty="0">
              <a:solidFill>
                <a:srgbClr val="606060"/>
              </a:solidFill>
            </a:endParaRPr>
          </a:p>
          <a:p>
            <a:pPr marL="0" indent="0">
              <a:buNone/>
            </a:pPr>
            <a:endParaRPr lang="sv-SE" dirty="0">
              <a:solidFill>
                <a:srgbClr val="606060"/>
              </a:solidFill>
            </a:endParaRP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47" y="1495167"/>
            <a:ext cx="3346419" cy="4819135"/>
          </a:xfrm>
          <a:prstGeom prst="rect">
            <a:avLst/>
          </a:prstGeom>
        </p:spPr>
      </p:pic>
    </p:spTree>
    <p:extLst>
      <p:ext uri="{BB962C8B-B14F-4D97-AF65-F5344CB8AC3E}">
        <p14:creationId xmlns:p14="http://schemas.microsoft.com/office/powerpoint/2010/main" val="320615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Muntliga läkemedelsordinationer </a:t>
            </a:r>
            <a:br>
              <a:rPr lang="sv-SE" dirty="0"/>
            </a:br>
            <a:endParaRPr lang="sv-SE" dirty="0"/>
          </a:p>
        </p:txBody>
      </p:sp>
      <p:sp>
        <p:nvSpPr>
          <p:cNvPr id="3" name="Platshållare för innehåll 2"/>
          <p:cNvSpPr>
            <a:spLocks noGrp="1"/>
          </p:cNvSpPr>
          <p:nvPr>
            <p:ph sz="half" idx="2"/>
          </p:nvPr>
        </p:nvSpPr>
        <p:spPr>
          <a:xfrm>
            <a:off x="3830594" y="1375117"/>
            <a:ext cx="4900370" cy="4976255"/>
          </a:xfrm>
        </p:spPr>
        <p:txBody>
          <a:bodyPr/>
          <a:lstStyle/>
          <a:p>
            <a:pPr marL="0" indent="0">
              <a:buNone/>
            </a:pPr>
            <a:r>
              <a:rPr lang="sv-SE" sz="1800" dirty="0" smtClean="0">
                <a:solidFill>
                  <a:srgbClr val="606060"/>
                </a:solidFill>
              </a:rPr>
              <a:t>Ett </a:t>
            </a:r>
            <a:r>
              <a:rPr lang="sv-SE" sz="1800" dirty="0">
                <a:solidFill>
                  <a:srgbClr val="606060"/>
                </a:solidFill>
              </a:rPr>
              <a:t>läkemedel får ordineras muntligen endast när en patient behöver omedelbar behandling. </a:t>
            </a:r>
            <a:r>
              <a:rPr lang="sv-SE" sz="1800" b="1" dirty="0" smtClean="0">
                <a:solidFill>
                  <a:srgbClr val="FF0000"/>
                </a:solidFill>
              </a:rPr>
              <a:t>OBS tagits bort:  </a:t>
            </a:r>
            <a:r>
              <a:rPr lang="sv-SE" sz="1800" dirty="0" smtClean="0">
                <a:solidFill>
                  <a:srgbClr val="606060"/>
                </a:solidFill>
              </a:rPr>
              <a:t>”eller när den som ordinerar läkemedlet är förhindrad att komma till patienten”.</a:t>
            </a:r>
            <a:endParaRPr lang="sv-SE" sz="1800" dirty="0">
              <a:solidFill>
                <a:srgbClr val="606060"/>
              </a:solidFill>
            </a:endParaRPr>
          </a:p>
          <a:p>
            <a:pPr marL="0" indent="0">
              <a:buNone/>
            </a:pPr>
            <a:r>
              <a:rPr lang="sv-SE" sz="1800" dirty="0" smtClean="0">
                <a:solidFill>
                  <a:srgbClr val="606060"/>
                </a:solidFill>
              </a:rPr>
              <a:t>Den </a:t>
            </a:r>
            <a:r>
              <a:rPr lang="sv-SE" sz="1800" dirty="0">
                <a:solidFill>
                  <a:srgbClr val="606060"/>
                </a:solidFill>
              </a:rPr>
              <a:t>som muntligen har ordinerat ett läkemedel ska </a:t>
            </a:r>
            <a:r>
              <a:rPr lang="sv-SE" sz="1800" dirty="0" smtClean="0">
                <a:solidFill>
                  <a:srgbClr val="606060"/>
                </a:solidFill>
              </a:rPr>
              <a:t>dokumentera </a:t>
            </a:r>
            <a:r>
              <a:rPr lang="sv-SE" sz="1800" dirty="0">
                <a:solidFill>
                  <a:srgbClr val="606060"/>
                </a:solidFill>
              </a:rPr>
              <a:t>ordinationen vid ordinationstillfället eller i undantagsfall så snart som möjligt därefter. </a:t>
            </a:r>
          </a:p>
          <a:p>
            <a:pPr marL="0" indent="0">
              <a:buNone/>
            </a:pPr>
            <a:r>
              <a:rPr lang="sv-SE" sz="1800" dirty="0" smtClean="0">
                <a:solidFill>
                  <a:srgbClr val="606060"/>
                </a:solidFill>
              </a:rPr>
              <a:t>Om </a:t>
            </a:r>
            <a:r>
              <a:rPr lang="sv-SE" sz="1800" dirty="0">
                <a:solidFill>
                  <a:srgbClr val="606060"/>
                </a:solidFill>
              </a:rPr>
              <a:t>den som muntligen har ordinerat ett läkemedel är </a:t>
            </a:r>
            <a:r>
              <a:rPr lang="sv-SE" sz="1800" dirty="0" smtClean="0">
                <a:solidFill>
                  <a:srgbClr val="606060"/>
                </a:solidFill>
              </a:rPr>
              <a:t>förhindrad </a:t>
            </a:r>
            <a:r>
              <a:rPr lang="sv-SE" sz="1800" dirty="0">
                <a:solidFill>
                  <a:srgbClr val="606060"/>
                </a:solidFill>
              </a:rPr>
              <a:t>att dokumentera ordinationen, ska det göras av en sjuksköterska. Sjuksköterskan ska då, utöver vad som </a:t>
            </a:r>
            <a:r>
              <a:rPr lang="sv-SE" sz="1800" dirty="0" smtClean="0">
                <a:solidFill>
                  <a:srgbClr val="606060"/>
                </a:solidFill>
              </a:rPr>
              <a:t>ska dokumenteras, dokumentera namnet </a:t>
            </a:r>
            <a:r>
              <a:rPr lang="sv-SE" sz="1800" dirty="0">
                <a:solidFill>
                  <a:srgbClr val="606060"/>
                </a:solidFill>
              </a:rPr>
              <a:t>på den som har ordinerat läkemedlet och tidpunkten för </a:t>
            </a:r>
            <a:r>
              <a:rPr lang="sv-SE" sz="1800" dirty="0" smtClean="0">
                <a:solidFill>
                  <a:srgbClr val="606060"/>
                </a:solidFill>
              </a:rPr>
              <a:t>ordinationen</a:t>
            </a:r>
            <a:r>
              <a:rPr lang="sv-SE" sz="1800" dirty="0">
                <a:solidFill>
                  <a:srgbClr val="606060"/>
                </a:solidFill>
              </a:rPr>
              <a:t>. </a:t>
            </a:r>
          </a:p>
        </p:txBody>
      </p:sp>
      <p:sp>
        <p:nvSpPr>
          <p:cNvPr id="5" name="Platshållare för bildnummer 4"/>
          <p:cNvSpPr>
            <a:spLocks noGrp="1"/>
          </p:cNvSpPr>
          <p:nvPr>
            <p:ph type="sldNum" sz="quarter" idx="12"/>
          </p:nvPr>
        </p:nvSpPr>
        <p:spPr/>
        <p:txBody>
          <a:bodyPr/>
          <a:lstStyle/>
          <a:p>
            <a:fld id="{66B1A10B-6391-4DEF-8E56-F41D0D9EFA9D}" type="slidenum">
              <a:rPr lang="sv-SE" smtClean="0"/>
              <a:t>14</a:t>
            </a:fld>
            <a:endParaRPr lang="sv-SE"/>
          </a:p>
        </p:txBody>
      </p:sp>
      <p:sp>
        <p:nvSpPr>
          <p:cNvPr id="4" name="Platshållare för sidfot 3"/>
          <p:cNvSpPr>
            <a:spLocks noGrp="1"/>
          </p:cNvSpPr>
          <p:nvPr>
            <p:ph type="ftr" sz="quarter" idx="3"/>
          </p:nvPr>
        </p:nvSpPr>
        <p:spPr/>
        <p:txBody>
          <a:bodyPr/>
          <a:lstStyle/>
          <a:p>
            <a:r>
              <a:rPr lang="sv-SE" smtClean="0"/>
              <a:t>Nya föreskrifter och allmänna råd om läkemedelshantering 2018-01-01 </a:t>
            </a:r>
            <a:endParaRPr lang="sv-SE"/>
          </a:p>
        </p:txBody>
      </p:sp>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364" y="1445740"/>
            <a:ext cx="3285241" cy="4930346"/>
          </a:xfrm>
          <a:prstGeom prst="rect">
            <a:avLst/>
          </a:prstGeom>
        </p:spPr>
      </p:pic>
    </p:spTree>
    <p:extLst>
      <p:ext uri="{BB962C8B-B14F-4D97-AF65-F5344CB8AC3E}">
        <p14:creationId xmlns:p14="http://schemas.microsoft.com/office/powerpoint/2010/main" val="831666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pPr lvl="0"/>
            <a:r>
              <a:rPr lang="sv-SE" dirty="0" smtClean="0"/>
              <a:t>Iordningställande </a:t>
            </a:r>
            <a:r>
              <a:rPr lang="sv-SE" dirty="0"/>
              <a:t>av läkemedel </a:t>
            </a:r>
            <a:br>
              <a:rPr lang="sv-SE" dirty="0"/>
            </a:br>
            <a:endParaRPr lang="sv-SE" dirty="0"/>
          </a:p>
        </p:txBody>
      </p:sp>
      <p:sp>
        <p:nvSpPr>
          <p:cNvPr id="5" name="Platshållare för sidfot 4"/>
          <p:cNvSpPr>
            <a:spLocks noGrp="1"/>
          </p:cNvSpPr>
          <p:nvPr>
            <p:ph type="ftr" sz="quarter" idx="11"/>
          </p:nvPr>
        </p:nvSpPr>
        <p:spPr/>
        <p:txBody>
          <a:bodyPr/>
          <a:lstStyle/>
          <a:p>
            <a:pPr>
              <a:defRPr/>
            </a:pPr>
            <a:r>
              <a:rPr lang="sv-SE" smtClean="0"/>
              <a:t>Nya föreskrifter och allmänna råd om läkemedelshantering 2018-01-01 </a:t>
            </a:r>
            <a:endParaRPr lang="sv-SE" dirty="0"/>
          </a:p>
        </p:txBody>
      </p:sp>
      <p:sp>
        <p:nvSpPr>
          <p:cNvPr id="6" name="Platshållare för bildnummer 5"/>
          <p:cNvSpPr>
            <a:spLocks noGrp="1"/>
          </p:cNvSpPr>
          <p:nvPr>
            <p:ph type="sldNum" sz="quarter" idx="12"/>
          </p:nvPr>
        </p:nvSpPr>
        <p:spPr/>
        <p:txBody>
          <a:bodyPr/>
          <a:lstStyle/>
          <a:p>
            <a:pPr>
              <a:defRPr/>
            </a:pPr>
            <a:fld id="{0480A8F2-A5D5-4438-B264-E497B63C0409}" type="slidenum">
              <a:rPr lang="sv-SE" smtClean="0"/>
              <a:pPr>
                <a:defRPr/>
              </a:pPr>
              <a:t>15</a:t>
            </a:fld>
            <a:endParaRPr lang="sv-SE"/>
          </a:p>
        </p:txBody>
      </p:sp>
      <p:sp>
        <p:nvSpPr>
          <p:cNvPr id="8" name="Platshållare för text 7"/>
          <p:cNvSpPr>
            <a:spLocks noGrp="1"/>
          </p:cNvSpPr>
          <p:nvPr>
            <p:ph type="body" sz="quarter" idx="13"/>
          </p:nvPr>
        </p:nvSpPr>
        <p:spPr>
          <a:xfrm>
            <a:off x="288000" y="1700808"/>
            <a:ext cx="4215600" cy="4595592"/>
          </a:xfrm>
        </p:spPr>
        <p:txBody>
          <a:bodyPr/>
          <a:lstStyle/>
          <a:p>
            <a:pPr marL="457200" indent="-457200">
              <a:buFont typeface="+mj-lt"/>
              <a:buAutoNum type="arabicPeriod"/>
            </a:pPr>
            <a:r>
              <a:rPr lang="sv-SE" dirty="0">
                <a:solidFill>
                  <a:srgbClr val="606060"/>
                </a:solidFill>
              </a:rPr>
              <a:t>Kontroller: identitet, </a:t>
            </a:r>
            <a:r>
              <a:rPr lang="sv-SE" dirty="0" smtClean="0">
                <a:solidFill>
                  <a:srgbClr val="606060"/>
                </a:solidFill>
              </a:rPr>
              <a:t>läkemedels-namn </a:t>
            </a:r>
            <a:r>
              <a:rPr lang="sv-SE" dirty="0">
                <a:solidFill>
                  <a:srgbClr val="606060"/>
                </a:solidFill>
              </a:rPr>
              <a:t>eller aktiv substans, läkemedelsform, läkemedlets styrka, dosering, adm.sätt och adm.tillfällen. </a:t>
            </a:r>
          </a:p>
          <a:p>
            <a:pPr marL="457200" lvl="0" indent="-457200">
              <a:buFont typeface="+mj-lt"/>
              <a:buAutoNum type="arabicPeriod"/>
            </a:pPr>
            <a:r>
              <a:rPr lang="sv-SE" dirty="0">
                <a:solidFill>
                  <a:srgbClr val="606060"/>
                </a:solidFill>
              </a:rPr>
              <a:t>Särskild försiktighet vid spädning – ska finnas tydliga instruktioner om </a:t>
            </a:r>
            <a:r>
              <a:rPr lang="sv-SE" dirty="0" smtClean="0">
                <a:solidFill>
                  <a:srgbClr val="606060"/>
                </a:solidFill>
              </a:rPr>
              <a:t>spädning</a:t>
            </a:r>
            <a:endParaRPr lang="sv-SE" dirty="0">
              <a:solidFill>
                <a:srgbClr val="606060"/>
              </a:solidFill>
            </a:endParaRPr>
          </a:p>
          <a:p>
            <a:pPr marL="457200" lvl="0" indent="-457200">
              <a:buFont typeface="+mj-lt"/>
              <a:buAutoNum type="arabicPeriod"/>
            </a:pPr>
            <a:r>
              <a:rPr lang="sv-SE" dirty="0">
                <a:solidFill>
                  <a:srgbClr val="606060"/>
                </a:solidFill>
              </a:rPr>
              <a:t>Ordinationen måste vara signerad (om det inte är akut)</a:t>
            </a:r>
          </a:p>
          <a:p>
            <a:pPr marL="457200" lvl="0" indent="-457200">
              <a:buFont typeface="+mj-lt"/>
              <a:buAutoNum type="arabicPeriod"/>
            </a:pPr>
            <a:r>
              <a:rPr lang="sv-SE" dirty="0" smtClean="0">
                <a:solidFill>
                  <a:srgbClr val="606060"/>
                </a:solidFill>
              </a:rPr>
              <a:t>Rimlighetsbedömning av den ordinerade och den iordningsställda dosen</a:t>
            </a:r>
            <a:endParaRPr lang="sv-SE" dirty="0">
              <a:solidFill>
                <a:srgbClr val="606060"/>
              </a:solidFill>
            </a:endParaRPr>
          </a:p>
          <a:p>
            <a:endParaRPr lang="sv-SE" dirty="0"/>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4043" y="1488989"/>
            <a:ext cx="3101545" cy="4652318"/>
          </a:xfrm>
          <a:prstGeom prst="rect">
            <a:avLst/>
          </a:prstGeom>
        </p:spPr>
      </p:pic>
    </p:spTree>
    <p:extLst>
      <p:ext uri="{BB962C8B-B14F-4D97-AF65-F5344CB8AC3E}">
        <p14:creationId xmlns:p14="http://schemas.microsoft.com/office/powerpoint/2010/main" val="3147129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Mer om hantering</a:t>
            </a:r>
            <a:endParaRPr lang="sv-SE" dirty="0"/>
          </a:p>
        </p:txBody>
      </p:sp>
      <p:sp>
        <p:nvSpPr>
          <p:cNvPr id="3" name="Platshållare för innehåll 2"/>
          <p:cNvSpPr>
            <a:spLocks noGrp="1"/>
          </p:cNvSpPr>
          <p:nvPr>
            <p:ph sz="half" idx="2"/>
          </p:nvPr>
        </p:nvSpPr>
        <p:spPr>
          <a:xfrm>
            <a:off x="3986591" y="1668162"/>
            <a:ext cx="4650781" cy="4281488"/>
          </a:xfrm>
        </p:spPr>
        <p:txBody>
          <a:bodyPr/>
          <a:lstStyle/>
          <a:p>
            <a:pPr marL="0" indent="0">
              <a:buNone/>
            </a:pPr>
            <a:r>
              <a:rPr lang="sv-SE" sz="1800" dirty="0"/>
              <a:t>Den som iordningställer ska</a:t>
            </a:r>
            <a:r>
              <a:rPr lang="sv-SE" sz="1800" dirty="0">
                <a:solidFill>
                  <a:srgbClr val="FF0000"/>
                </a:solidFill>
              </a:rPr>
              <a:t> själv </a:t>
            </a:r>
            <a:r>
              <a:rPr lang="sv-SE" sz="1800" dirty="0"/>
              <a:t>administrera eller överlämna läkemedlet. </a:t>
            </a:r>
            <a:endParaRPr lang="sv-SE" sz="1800" dirty="0" smtClean="0"/>
          </a:p>
          <a:p>
            <a:r>
              <a:rPr lang="sv-SE" sz="1800" dirty="0" smtClean="0"/>
              <a:t>Undantag 1: om läkemedlet iordningställts av apotekare eller receptarie ska det administreras av sjuksköterska, läkare, tandläkare osv.</a:t>
            </a:r>
          </a:p>
          <a:p>
            <a:r>
              <a:rPr lang="sv-SE" sz="1800" dirty="0" smtClean="0"/>
              <a:t>Undantag 2 : Om </a:t>
            </a:r>
            <a:r>
              <a:rPr lang="sv-SE" sz="1800" dirty="0"/>
              <a:t>det är förenligt med en god och säker vård får någon annan administrera eller </a:t>
            </a:r>
            <a:r>
              <a:rPr lang="sv-SE" sz="1800" dirty="0" smtClean="0"/>
              <a:t>överlämna läkemedlet. Läkemedlet </a:t>
            </a:r>
            <a:r>
              <a:rPr lang="sv-SE" sz="1800" dirty="0"/>
              <a:t>ska då </a:t>
            </a:r>
            <a:r>
              <a:rPr lang="sv-SE" sz="1800" dirty="0" smtClean="0"/>
              <a:t>märkas.</a:t>
            </a:r>
            <a:endParaRPr lang="sv-SE" sz="1800" dirty="0"/>
          </a:p>
          <a:p>
            <a:pPr marL="0" indent="0">
              <a:buNone/>
            </a:pPr>
            <a:r>
              <a:rPr lang="sv-SE" sz="1800" dirty="0"/>
              <a:t>S</a:t>
            </a:r>
            <a:r>
              <a:rPr lang="sv-SE" sz="1800" dirty="0" smtClean="0"/>
              <a:t>ka </a:t>
            </a:r>
            <a:r>
              <a:rPr lang="sv-SE" sz="1800" dirty="0"/>
              <a:t>finnas </a:t>
            </a:r>
            <a:r>
              <a:rPr lang="sv-SE" sz="1800" dirty="0" smtClean="0"/>
              <a:t>rutiner för när annan än den som iordningsställt läkemedlet får administrera eller överlämna läkemedlet.</a:t>
            </a:r>
            <a:endParaRPr lang="sv-SE" sz="1800" dirty="0"/>
          </a:p>
          <a:p>
            <a:endParaRPr lang="sv-SE" dirty="0"/>
          </a:p>
          <a:p>
            <a:pPr marL="0" indent="0">
              <a:buNone/>
            </a:pPr>
            <a:r>
              <a:rPr lang="sv-SE" sz="2400" dirty="0" smtClean="0">
                <a:solidFill>
                  <a:schemeClr val="tx1"/>
                </a:solidFill>
              </a:rPr>
              <a:t> </a:t>
            </a:r>
            <a:endParaRPr lang="sv-SE" sz="2400" dirty="0">
              <a:solidFill>
                <a:schemeClr val="tx1"/>
              </a:solidFill>
            </a:endParaRPr>
          </a:p>
          <a:p>
            <a:endParaRPr lang="sv-SE" sz="2400" dirty="0">
              <a:solidFill>
                <a:schemeClr val="tx1"/>
              </a:solidFill>
            </a:endParaRPr>
          </a:p>
          <a:p>
            <a:endParaRPr lang="sv-SE" dirty="0"/>
          </a:p>
        </p:txBody>
      </p:sp>
      <p:sp>
        <p:nvSpPr>
          <p:cNvPr id="5" name="Platshållare för bildnummer 4"/>
          <p:cNvSpPr>
            <a:spLocks noGrp="1"/>
          </p:cNvSpPr>
          <p:nvPr>
            <p:ph type="sldNum" sz="quarter" idx="4294967295"/>
          </p:nvPr>
        </p:nvSpPr>
        <p:spPr>
          <a:xfrm>
            <a:off x="8215313" y="6308725"/>
            <a:ext cx="542925" cy="358775"/>
          </a:xfrm>
          <a:prstGeom prst="rect">
            <a:avLst/>
          </a:prstGeom>
        </p:spPr>
        <p:txBody>
          <a:bodyPr/>
          <a:lstStyle/>
          <a:p>
            <a:pPr>
              <a:defRPr/>
            </a:pPr>
            <a:fld id="{6893D115-F1BA-4955-A07B-12B212515526}" type="slidenum">
              <a:rPr lang="sv-SE" smtClean="0"/>
              <a:pPr>
                <a:defRPr/>
              </a:pPr>
              <a:t>16</a:t>
            </a:fld>
            <a:endParaRPr lang="sv-SE"/>
          </a:p>
        </p:txBody>
      </p:sp>
      <p:sp>
        <p:nvSpPr>
          <p:cNvPr id="4" name="Platshållare för sidfot 3"/>
          <p:cNvSpPr>
            <a:spLocks noGrp="1"/>
          </p:cNvSpPr>
          <p:nvPr>
            <p:ph type="ftr" sz="quarter" idx="3"/>
          </p:nvPr>
        </p:nvSpPr>
        <p:spPr/>
        <p:txBody>
          <a:bodyPr/>
          <a:lstStyle/>
          <a:p>
            <a:r>
              <a:rPr lang="sv-SE" smtClean="0"/>
              <a:t>Nya föreskrifter och allmänna råd om läkemedelshantering 2018-01-01 </a:t>
            </a:r>
            <a:endParaRPr lang="sv-SE" dirty="0"/>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414" y="1668162"/>
            <a:ext cx="3398055" cy="4658496"/>
          </a:xfrm>
          <a:prstGeom prst="rect">
            <a:avLst/>
          </a:prstGeom>
        </p:spPr>
      </p:pic>
    </p:spTree>
    <p:extLst>
      <p:ext uri="{BB962C8B-B14F-4D97-AF65-F5344CB8AC3E}">
        <p14:creationId xmlns:p14="http://schemas.microsoft.com/office/powerpoint/2010/main" val="2115857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Kontroll mot den dokumenterade ordinationen vid administrering och överlämnande av läkemedel</a:t>
            </a:r>
            <a:endParaRPr lang="sv-SE" dirty="0"/>
          </a:p>
        </p:txBody>
      </p:sp>
      <p:sp>
        <p:nvSpPr>
          <p:cNvPr id="5" name="Platshållare för sidfot 4"/>
          <p:cNvSpPr>
            <a:spLocks noGrp="1"/>
          </p:cNvSpPr>
          <p:nvPr>
            <p:ph type="ftr" sz="quarter" idx="11"/>
          </p:nvPr>
        </p:nvSpPr>
        <p:spPr/>
        <p:txBody>
          <a:bodyPr/>
          <a:lstStyle/>
          <a:p>
            <a:pPr>
              <a:defRPr/>
            </a:pPr>
            <a:r>
              <a:rPr lang="sv-SE" smtClean="0"/>
              <a:t>Nya föreskrifter och allmänna råd om läkemedelshantering 2018-01-01 </a:t>
            </a:r>
            <a:endParaRPr lang="sv-SE" dirty="0"/>
          </a:p>
        </p:txBody>
      </p:sp>
      <p:sp>
        <p:nvSpPr>
          <p:cNvPr id="6" name="Platshållare för bildnummer 5"/>
          <p:cNvSpPr>
            <a:spLocks noGrp="1"/>
          </p:cNvSpPr>
          <p:nvPr>
            <p:ph type="sldNum" sz="quarter" idx="12"/>
          </p:nvPr>
        </p:nvSpPr>
        <p:spPr/>
        <p:txBody>
          <a:bodyPr/>
          <a:lstStyle/>
          <a:p>
            <a:pPr>
              <a:defRPr/>
            </a:pPr>
            <a:fld id="{0480A8F2-A5D5-4438-B264-E497B63C0409}" type="slidenum">
              <a:rPr lang="sv-SE" smtClean="0"/>
              <a:pPr>
                <a:defRPr/>
              </a:pPr>
              <a:t>17</a:t>
            </a:fld>
            <a:endParaRPr lang="sv-SE"/>
          </a:p>
        </p:txBody>
      </p:sp>
      <p:sp>
        <p:nvSpPr>
          <p:cNvPr id="3" name="Platshållare för innehåll 2"/>
          <p:cNvSpPr>
            <a:spLocks noGrp="1"/>
          </p:cNvSpPr>
          <p:nvPr>
            <p:ph type="body" sz="quarter" idx="13"/>
          </p:nvPr>
        </p:nvSpPr>
        <p:spPr>
          <a:xfrm>
            <a:off x="348960" y="1889280"/>
            <a:ext cx="4903760" cy="4399760"/>
          </a:xfrm>
        </p:spPr>
        <p:txBody>
          <a:bodyPr/>
          <a:lstStyle/>
          <a:p>
            <a:pPr marL="342900" lvl="0" indent="-342900">
              <a:buFont typeface="Arial" pitchFamily="34" charset="0"/>
              <a:buChar char="•"/>
            </a:pPr>
            <a:r>
              <a:rPr lang="sv-SE" dirty="0">
                <a:solidFill>
                  <a:schemeClr val="tx1">
                    <a:lumMod val="65000"/>
                    <a:lumOff val="35000"/>
                  </a:schemeClr>
                </a:solidFill>
              </a:rPr>
              <a:t>patientens </a:t>
            </a:r>
            <a:r>
              <a:rPr lang="sv-SE" dirty="0" smtClean="0">
                <a:solidFill>
                  <a:schemeClr val="tx1">
                    <a:lumMod val="65000"/>
                    <a:lumOff val="35000"/>
                  </a:schemeClr>
                </a:solidFill>
              </a:rPr>
              <a:t>identitet</a:t>
            </a:r>
            <a:endParaRPr lang="sv-SE" dirty="0">
              <a:solidFill>
                <a:schemeClr val="tx1">
                  <a:lumMod val="65000"/>
                  <a:lumOff val="35000"/>
                </a:schemeClr>
              </a:solidFill>
            </a:endParaRPr>
          </a:p>
          <a:p>
            <a:pPr marL="342900" lvl="0" indent="-342900">
              <a:buFont typeface="Arial" pitchFamily="34" charset="0"/>
              <a:buChar char="•"/>
            </a:pPr>
            <a:r>
              <a:rPr lang="sv-SE" dirty="0">
                <a:solidFill>
                  <a:srgbClr val="606060"/>
                </a:solidFill>
              </a:rPr>
              <a:t>läkemedelsnamn eller aktiv </a:t>
            </a:r>
            <a:r>
              <a:rPr lang="sv-SE" dirty="0" smtClean="0">
                <a:solidFill>
                  <a:srgbClr val="606060"/>
                </a:solidFill>
              </a:rPr>
              <a:t>substans </a:t>
            </a:r>
            <a:endParaRPr lang="sv-SE" dirty="0">
              <a:solidFill>
                <a:srgbClr val="606060"/>
              </a:solidFill>
            </a:endParaRPr>
          </a:p>
          <a:p>
            <a:pPr marL="342900" lvl="0" indent="-342900">
              <a:buFont typeface="Arial" pitchFamily="34" charset="0"/>
              <a:buChar char="•"/>
            </a:pPr>
            <a:r>
              <a:rPr lang="sv-SE" dirty="0">
                <a:solidFill>
                  <a:srgbClr val="606060"/>
                </a:solidFill>
              </a:rPr>
              <a:t>läkemedlets </a:t>
            </a:r>
            <a:r>
              <a:rPr lang="sv-SE" dirty="0" smtClean="0">
                <a:solidFill>
                  <a:srgbClr val="606060"/>
                </a:solidFill>
              </a:rPr>
              <a:t>styrka</a:t>
            </a:r>
            <a:endParaRPr lang="sv-SE" dirty="0">
              <a:solidFill>
                <a:srgbClr val="606060"/>
              </a:solidFill>
            </a:endParaRPr>
          </a:p>
          <a:p>
            <a:pPr marL="342900" lvl="0" indent="-342900">
              <a:buFont typeface="Arial" pitchFamily="34" charset="0"/>
              <a:buChar char="•"/>
            </a:pPr>
            <a:r>
              <a:rPr lang="sv-SE" dirty="0">
                <a:solidFill>
                  <a:srgbClr val="606060"/>
                </a:solidFill>
              </a:rPr>
              <a:t>dosering</a:t>
            </a:r>
          </a:p>
          <a:p>
            <a:pPr marL="342900" lvl="0" indent="-342900">
              <a:buFont typeface="Arial" pitchFamily="34" charset="0"/>
              <a:buChar char="•"/>
            </a:pPr>
            <a:r>
              <a:rPr lang="sv-SE" dirty="0" smtClean="0">
                <a:solidFill>
                  <a:srgbClr val="606060"/>
                </a:solidFill>
              </a:rPr>
              <a:t>administreringssätt</a:t>
            </a:r>
            <a:endParaRPr lang="sv-SE" dirty="0">
              <a:solidFill>
                <a:srgbClr val="606060"/>
              </a:solidFill>
            </a:endParaRPr>
          </a:p>
          <a:p>
            <a:pPr marL="342900" lvl="0" indent="-342900">
              <a:buFont typeface="Arial" pitchFamily="34" charset="0"/>
              <a:buChar char="•"/>
            </a:pPr>
            <a:r>
              <a:rPr lang="sv-SE" dirty="0">
                <a:solidFill>
                  <a:schemeClr val="tx1">
                    <a:lumMod val="65000"/>
                    <a:lumOff val="35000"/>
                  </a:schemeClr>
                </a:solidFill>
              </a:rPr>
              <a:t>administreringstillfällen</a:t>
            </a:r>
            <a:r>
              <a:rPr lang="sv-SE" dirty="0">
                <a:solidFill>
                  <a:srgbClr val="606060"/>
                </a:solidFill>
              </a:rPr>
              <a:t> (idag tidpunkt)</a:t>
            </a:r>
          </a:p>
          <a:p>
            <a:pPr lvl="0"/>
            <a:r>
              <a:rPr lang="sv-SE" dirty="0">
                <a:solidFill>
                  <a:srgbClr val="606060"/>
                </a:solidFill>
              </a:rPr>
              <a:t>Vid kontinuerlig </a:t>
            </a:r>
            <a:r>
              <a:rPr lang="sv-SE" b="1" dirty="0">
                <a:solidFill>
                  <a:srgbClr val="FF0000"/>
                </a:solidFill>
              </a:rPr>
              <a:t>infusion</a:t>
            </a:r>
            <a:r>
              <a:rPr lang="sv-SE" dirty="0">
                <a:solidFill>
                  <a:srgbClr val="606060"/>
                </a:solidFill>
              </a:rPr>
              <a:t> ska kontrollen göras återkommande och vid varje tillfälle som ansvaret för administreringen övergår från en behörig hälso- och sjukvårdspersonal till någon annan sådan personal. </a:t>
            </a:r>
          </a:p>
          <a:p>
            <a:endParaRPr lang="sv-SE"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335" y="1878227"/>
            <a:ext cx="3033039" cy="4547285"/>
          </a:xfrm>
          <a:prstGeom prst="rect">
            <a:avLst/>
          </a:prstGeom>
        </p:spPr>
      </p:pic>
    </p:spTree>
    <p:extLst>
      <p:ext uri="{BB962C8B-B14F-4D97-AF65-F5344CB8AC3E}">
        <p14:creationId xmlns:p14="http://schemas.microsoft.com/office/powerpoint/2010/main" val="2516629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00481" y="550339"/>
            <a:ext cx="7557770" cy="795862"/>
          </a:xfrm>
        </p:spPr>
        <p:txBody>
          <a:bodyPr/>
          <a:lstStyle/>
          <a:p>
            <a:pPr defTabSz="685800"/>
            <a:r>
              <a:rPr lang="sv-SE" sz="2500" dirty="0">
                <a:solidFill>
                  <a:schemeClr val="accent5"/>
                </a:solidFill>
                <a:latin typeface="+mj-lt"/>
                <a:cs typeface="+mj-cs"/>
              </a:rPr>
              <a:t>Dokumentation vid iordningsställande, administrering, överlämnande</a:t>
            </a:r>
          </a:p>
        </p:txBody>
      </p:sp>
      <p:sp>
        <p:nvSpPr>
          <p:cNvPr id="3" name="Platshållare för innehåll 2"/>
          <p:cNvSpPr>
            <a:spLocks noGrp="1"/>
          </p:cNvSpPr>
          <p:nvPr>
            <p:ph sz="half" idx="2"/>
          </p:nvPr>
        </p:nvSpPr>
        <p:spPr>
          <a:xfrm>
            <a:off x="3790007" y="1680519"/>
            <a:ext cx="4262444" cy="4450811"/>
          </a:xfrm>
        </p:spPr>
        <p:txBody>
          <a:bodyPr/>
          <a:lstStyle/>
          <a:p>
            <a:r>
              <a:rPr lang="sv-SE" sz="1800" dirty="0"/>
              <a:t>V</a:t>
            </a:r>
            <a:r>
              <a:rPr lang="sv-SE" sz="1800" dirty="0" smtClean="0"/>
              <a:t>em </a:t>
            </a:r>
            <a:r>
              <a:rPr lang="sv-SE" sz="1800" dirty="0"/>
              <a:t>som har iordningställt och administrerat eller överlämnat ett </a:t>
            </a:r>
            <a:r>
              <a:rPr lang="sv-SE" sz="1800" dirty="0" smtClean="0"/>
              <a:t>läkemedel</a:t>
            </a:r>
          </a:p>
          <a:p>
            <a:r>
              <a:rPr lang="sv-SE" sz="1800" dirty="0"/>
              <a:t>N</a:t>
            </a:r>
            <a:r>
              <a:rPr lang="sv-SE" sz="1800" dirty="0" smtClean="0"/>
              <a:t>är </a:t>
            </a:r>
            <a:r>
              <a:rPr lang="sv-SE" sz="1800" dirty="0"/>
              <a:t>läkemedlet har </a:t>
            </a:r>
            <a:r>
              <a:rPr lang="sv-SE" sz="1800" dirty="0" smtClean="0"/>
              <a:t>iordningställts </a:t>
            </a:r>
            <a:r>
              <a:rPr lang="sv-SE" sz="1800" dirty="0"/>
              <a:t>och administrerats eller </a:t>
            </a:r>
            <a:r>
              <a:rPr lang="sv-SE" sz="1800" dirty="0" smtClean="0"/>
              <a:t>överlämnats</a:t>
            </a:r>
          </a:p>
          <a:p>
            <a:r>
              <a:rPr lang="sv-SE" sz="1800" dirty="0"/>
              <a:t>V</a:t>
            </a:r>
            <a:r>
              <a:rPr lang="sv-SE" sz="1800" dirty="0" smtClean="0"/>
              <a:t>em </a:t>
            </a:r>
            <a:r>
              <a:rPr lang="sv-SE" sz="1800" dirty="0"/>
              <a:t>som har utfört en kontroll </a:t>
            </a:r>
            <a:r>
              <a:rPr lang="sv-SE" sz="1800" dirty="0" smtClean="0"/>
              <a:t>av kontinuerlig infusion och </a:t>
            </a:r>
            <a:r>
              <a:rPr lang="sv-SE" sz="1800" dirty="0"/>
              <a:t>tidpunkten för </a:t>
            </a:r>
            <a:r>
              <a:rPr lang="sv-SE" sz="1800" dirty="0" smtClean="0"/>
              <a:t>detta</a:t>
            </a:r>
          </a:p>
          <a:p>
            <a:r>
              <a:rPr lang="sv-SE" sz="1800" dirty="0" err="1"/>
              <a:t>B</a:t>
            </a:r>
            <a:r>
              <a:rPr lang="sv-SE" sz="1800" dirty="0" err="1" smtClean="0"/>
              <a:t>atchnummer</a:t>
            </a:r>
            <a:r>
              <a:rPr lang="sv-SE" sz="1800" dirty="0" smtClean="0"/>
              <a:t> för vaccinationer och  bioteknologiskt framställda läkemedel</a:t>
            </a:r>
          </a:p>
          <a:p>
            <a:r>
              <a:rPr lang="sv-SE" sz="1800" dirty="0"/>
              <a:t>L</a:t>
            </a:r>
            <a:r>
              <a:rPr lang="sv-SE" sz="1800" dirty="0" smtClean="0"/>
              <a:t>äkemedelsnamn om ordinationen anger aktiv substans el. om läkemedlet bytts ut</a:t>
            </a:r>
          </a:p>
          <a:p>
            <a:endParaRPr lang="sv-SE" sz="1800" dirty="0"/>
          </a:p>
          <a:p>
            <a:endParaRPr lang="sv-SE" dirty="0"/>
          </a:p>
        </p:txBody>
      </p:sp>
      <p:sp>
        <p:nvSpPr>
          <p:cNvPr id="6" name="Platshållare för bildnummer 5"/>
          <p:cNvSpPr>
            <a:spLocks noGrp="1"/>
          </p:cNvSpPr>
          <p:nvPr>
            <p:ph type="sldNum" sz="quarter" idx="4294967295"/>
          </p:nvPr>
        </p:nvSpPr>
        <p:spPr>
          <a:xfrm>
            <a:off x="8215313" y="6308725"/>
            <a:ext cx="542925" cy="358775"/>
          </a:xfrm>
          <a:prstGeom prst="rect">
            <a:avLst/>
          </a:prstGeom>
        </p:spPr>
        <p:txBody>
          <a:bodyPr/>
          <a:lstStyle/>
          <a:p>
            <a:pPr>
              <a:defRPr/>
            </a:pPr>
            <a:fld id="{0480A8F2-A5D5-4438-B264-E497B63C0409}" type="slidenum">
              <a:rPr lang="sv-SE" smtClean="0"/>
              <a:pPr>
                <a:defRPr/>
              </a:pPr>
              <a:t>18</a:t>
            </a:fld>
            <a:endParaRPr lang="sv-SE"/>
          </a:p>
        </p:txBody>
      </p:sp>
      <p:sp>
        <p:nvSpPr>
          <p:cNvPr id="4" name="Platshållare för sidfot 3"/>
          <p:cNvSpPr>
            <a:spLocks noGrp="1"/>
          </p:cNvSpPr>
          <p:nvPr>
            <p:ph type="ftr" sz="quarter" idx="3"/>
          </p:nvPr>
        </p:nvSpPr>
        <p:spPr/>
        <p:txBody>
          <a:bodyPr/>
          <a:lstStyle/>
          <a:p>
            <a:r>
              <a:rPr lang="sv-SE" smtClean="0"/>
              <a:t>Nya föreskrifter och allmänna råd om läkemedelshantering 2018-01-01 </a:t>
            </a:r>
            <a:endParaRPr lang="sv-SE" dirty="0"/>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90" y="1680519"/>
            <a:ext cx="3123701" cy="4683210"/>
          </a:xfrm>
          <a:prstGeom prst="rect">
            <a:avLst/>
          </a:prstGeom>
        </p:spPr>
      </p:pic>
    </p:spTree>
    <p:extLst>
      <p:ext uri="{BB962C8B-B14F-4D97-AF65-F5344CB8AC3E}">
        <p14:creationId xmlns:p14="http://schemas.microsoft.com/office/powerpoint/2010/main" val="3008536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Fler ändringar… </a:t>
            </a:r>
            <a:endParaRPr lang="sv-SE" dirty="0"/>
          </a:p>
        </p:txBody>
      </p:sp>
      <p:sp>
        <p:nvSpPr>
          <p:cNvPr id="5" name="Platshållare för text 4"/>
          <p:cNvSpPr>
            <a:spLocks noGrp="1"/>
          </p:cNvSpPr>
          <p:nvPr>
            <p:ph sz="half" idx="2"/>
          </p:nvPr>
        </p:nvSpPr>
        <p:spPr>
          <a:xfrm>
            <a:off x="4036019" y="1486329"/>
            <a:ext cx="4262444" cy="4281488"/>
          </a:xfrm>
        </p:spPr>
        <p:txBody>
          <a:bodyPr/>
          <a:lstStyle/>
          <a:p>
            <a:r>
              <a:rPr lang="sv-SE" sz="2000" dirty="0">
                <a:solidFill>
                  <a:srgbClr val="606060"/>
                </a:solidFill>
              </a:rPr>
              <a:t>Extern kvalitetsgranskning bör utföras minst en gång per år</a:t>
            </a:r>
          </a:p>
          <a:p>
            <a:pPr lvl="0"/>
            <a:r>
              <a:rPr lang="sv-SE" sz="2000" dirty="0">
                <a:solidFill>
                  <a:srgbClr val="606060"/>
                </a:solidFill>
              </a:rPr>
              <a:t>Ställningstagande till pågående läkemedelsbehandling vid inskrivning – egenvård?</a:t>
            </a:r>
          </a:p>
          <a:p>
            <a:r>
              <a:rPr lang="sv-SE" sz="2000" dirty="0">
                <a:solidFill>
                  <a:srgbClr val="606060"/>
                </a:solidFill>
              </a:rPr>
              <a:t>Narkotika – tillförsel, förbrukning och kassation ska dokumenteras i en särskild förbrukningsjournal. Ska kontrolleras regelbundet!</a:t>
            </a:r>
          </a:p>
          <a:p>
            <a:r>
              <a:rPr lang="sv-SE" sz="2000" dirty="0">
                <a:solidFill>
                  <a:srgbClr val="606060"/>
                </a:solidFill>
              </a:rPr>
              <a:t>Rekvisition - </a:t>
            </a:r>
            <a:r>
              <a:rPr lang="sv-SE" sz="2000" dirty="0" smtClean="0">
                <a:solidFill>
                  <a:srgbClr val="606060"/>
                </a:solidFill>
              </a:rPr>
              <a:t>av </a:t>
            </a:r>
            <a:r>
              <a:rPr lang="sv-SE" sz="2000" dirty="0">
                <a:solidFill>
                  <a:srgbClr val="606060"/>
                </a:solidFill>
              </a:rPr>
              <a:t>rutinerna ska det framgå hur läkemedel ska rekvireras och av vem. </a:t>
            </a:r>
          </a:p>
          <a:p>
            <a:pPr lvl="1"/>
            <a:endParaRPr lang="sv-SE" dirty="0"/>
          </a:p>
          <a:p>
            <a:pPr marL="180975" lvl="1" indent="0">
              <a:buNone/>
            </a:pPr>
            <a:endParaRPr lang="sv-SE" dirty="0"/>
          </a:p>
          <a:p>
            <a:pPr marL="0" lvl="0" indent="0">
              <a:buNone/>
            </a:pPr>
            <a:endParaRPr lang="sv-SE" dirty="0"/>
          </a:p>
          <a:p>
            <a:endParaRPr lang="sv-SE" dirty="0"/>
          </a:p>
        </p:txBody>
      </p:sp>
      <p:sp>
        <p:nvSpPr>
          <p:cNvPr id="4" name="Platshållare för bildnummer 3"/>
          <p:cNvSpPr>
            <a:spLocks noGrp="1"/>
          </p:cNvSpPr>
          <p:nvPr>
            <p:ph type="sldNum" sz="quarter" idx="12"/>
          </p:nvPr>
        </p:nvSpPr>
        <p:spPr/>
        <p:txBody>
          <a:bodyPr/>
          <a:lstStyle/>
          <a:p>
            <a:fld id="{66B1A10B-6391-4DEF-8E56-F41D0D9EFA9D}" type="slidenum">
              <a:rPr lang="sv-SE" smtClean="0"/>
              <a:t>19</a:t>
            </a:fld>
            <a:endParaRPr lang="sv-SE"/>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3" b="43"/>
          <a:stretch>
            <a:fillRect/>
          </a:stretch>
        </p:blipFill>
        <p:spPr>
          <a:xfrm>
            <a:off x="302269" y="1498685"/>
            <a:ext cx="3305904" cy="4769149"/>
          </a:xfrm>
        </p:spPr>
      </p:pic>
      <p:sp>
        <p:nvSpPr>
          <p:cNvPr id="3" name="Platshållare för sidfot 2"/>
          <p:cNvSpPr>
            <a:spLocks noGrp="1"/>
          </p:cNvSpPr>
          <p:nvPr>
            <p:ph type="ftr" sz="quarter" idx="3"/>
          </p:nvPr>
        </p:nvSpPr>
        <p:spPr/>
        <p:txBody>
          <a:bodyPr/>
          <a:lstStyle/>
          <a:p>
            <a:r>
              <a:rPr lang="sv-SE" smtClean="0"/>
              <a:t>Nya föreskrifter och allmänna råd om läkemedelshantering 2018-01-01 </a:t>
            </a:r>
            <a:endParaRPr lang="sv-SE"/>
          </a:p>
        </p:txBody>
      </p:sp>
    </p:spTree>
    <p:extLst>
      <p:ext uri="{BB962C8B-B14F-4D97-AF65-F5344CB8AC3E}">
        <p14:creationId xmlns:p14="http://schemas.microsoft.com/office/powerpoint/2010/main" val="1404835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599" y="2857500"/>
            <a:ext cx="5636079"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1565167" y="465657"/>
            <a:ext cx="6951600" cy="1296144"/>
          </a:xfrm>
        </p:spPr>
        <p:txBody>
          <a:bodyPr/>
          <a:lstStyle/>
          <a:p>
            <a:r>
              <a:rPr lang="sv-SE" dirty="0" smtClean="0"/>
              <a:t>Nya läkemedelshanteringsföreskrifter – bakgrund	</a:t>
            </a:r>
            <a:endParaRPr lang="sv-SE" dirty="0"/>
          </a:p>
        </p:txBody>
      </p:sp>
      <p:sp>
        <p:nvSpPr>
          <p:cNvPr id="4" name="Platshållare för text 3"/>
          <p:cNvSpPr>
            <a:spLocks noGrp="1"/>
          </p:cNvSpPr>
          <p:nvPr>
            <p:ph type="body" sz="quarter" idx="13"/>
          </p:nvPr>
        </p:nvSpPr>
        <p:spPr>
          <a:xfrm>
            <a:off x="895268" y="1611215"/>
            <a:ext cx="7428697" cy="4260751"/>
          </a:xfrm>
        </p:spPr>
        <p:txBody>
          <a:bodyPr/>
          <a:lstStyle/>
          <a:p>
            <a:pPr marL="285750" indent="-285750">
              <a:lnSpc>
                <a:spcPct val="100000"/>
              </a:lnSpc>
              <a:spcBef>
                <a:spcPts val="0"/>
              </a:spcBef>
              <a:spcAft>
                <a:spcPts val="1600"/>
              </a:spcAft>
              <a:buFont typeface="Arial" pitchFamily="34" charset="0"/>
              <a:buChar char="•"/>
            </a:pPr>
            <a:r>
              <a:rPr lang="sv-SE" sz="1800" dirty="0" smtClean="0">
                <a:solidFill>
                  <a:srgbClr val="606060"/>
                </a:solidFill>
              </a:rPr>
              <a:t>Enkät från Socialstyrelsen 2012</a:t>
            </a:r>
          </a:p>
          <a:p>
            <a:pPr marL="285750" indent="-285750">
              <a:lnSpc>
                <a:spcPct val="100000"/>
              </a:lnSpc>
              <a:spcBef>
                <a:spcPts val="0"/>
              </a:spcBef>
              <a:spcAft>
                <a:spcPts val="1600"/>
              </a:spcAft>
              <a:buFont typeface="Arial" pitchFamily="34" charset="0"/>
              <a:buChar char="•"/>
            </a:pPr>
            <a:r>
              <a:rPr lang="sv-SE" sz="1800" dirty="0" smtClean="0">
                <a:solidFill>
                  <a:srgbClr val="606060"/>
                </a:solidFill>
              </a:rPr>
              <a:t>Sammanställning av svar 2013</a:t>
            </a:r>
          </a:p>
          <a:p>
            <a:pPr marL="285750" indent="-285750">
              <a:lnSpc>
                <a:spcPct val="100000"/>
              </a:lnSpc>
              <a:spcBef>
                <a:spcPts val="0"/>
              </a:spcBef>
              <a:spcAft>
                <a:spcPts val="1600"/>
              </a:spcAft>
              <a:buFont typeface="Arial" pitchFamily="34" charset="0"/>
              <a:buChar char="•"/>
            </a:pPr>
            <a:r>
              <a:rPr lang="sv-SE" sz="1800" dirty="0" smtClean="0">
                <a:solidFill>
                  <a:srgbClr val="606060"/>
                </a:solidFill>
              </a:rPr>
              <a:t>Hearingar 2015</a:t>
            </a:r>
          </a:p>
          <a:p>
            <a:pPr marL="285750" indent="-285750">
              <a:lnSpc>
                <a:spcPct val="100000"/>
              </a:lnSpc>
              <a:spcBef>
                <a:spcPts val="0"/>
              </a:spcBef>
              <a:spcAft>
                <a:spcPts val="1600"/>
              </a:spcAft>
              <a:buFont typeface="Arial" pitchFamily="34" charset="0"/>
              <a:buChar char="•"/>
            </a:pPr>
            <a:r>
              <a:rPr lang="sv-SE" sz="1800" dirty="0" smtClean="0">
                <a:solidFill>
                  <a:srgbClr val="606060"/>
                </a:solidFill>
              </a:rPr>
              <a:t>(Effektiv vård 2016)</a:t>
            </a:r>
          </a:p>
          <a:p>
            <a:pPr marL="285750" indent="-285750">
              <a:lnSpc>
                <a:spcPct val="100000"/>
              </a:lnSpc>
              <a:spcBef>
                <a:spcPts val="0"/>
              </a:spcBef>
              <a:spcAft>
                <a:spcPts val="1600"/>
              </a:spcAft>
              <a:buFont typeface="Arial" pitchFamily="34" charset="0"/>
              <a:buChar char="•"/>
            </a:pPr>
            <a:r>
              <a:rPr lang="sv-SE" sz="1800" dirty="0" smtClean="0">
                <a:solidFill>
                  <a:srgbClr val="606060"/>
                </a:solidFill>
              </a:rPr>
              <a:t>Remiss 2016</a:t>
            </a:r>
          </a:p>
          <a:p>
            <a:pPr marL="171450" lvl="1" indent="-171450">
              <a:lnSpc>
                <a:spcPct val="100000"/>
              </a:lnSpc>
              <a:spcBef>
                <a:spcPts val="0"/>
              </a:spcBef>
              <a:spcAft>
                <a:spcPts val="1600"/>
              </a:spcAft>
              <a:buFont typeface="Wingdings" pitchFamily="2" charset="2"/>
              <a:buChar char="ü"/>
            </a:pPr>
            <a:r>
              <a:rPr lang="sv-SE" sz="1200" dirty="0" smtClean="0">
                <a:solidFill>
                  <a:srgbClr val="606060"/>
                </a:solidFill>
              </a:rPr>
              <a:t>117 </a:t>
            </a:r>
            <a:r>
              <a:rPr lang="sv-SE" sz="1200" dirty="0">
                <a:solidFill>
                  <a:srgbClr val="606060"/>
                </a:solidFill>
              </a:rPr>
              <a:t>remissinstanser, </a:t>
            </a:r>
            <a:endParaRPr lang="sv-SE" sz="1200" dirty="0" smtClean="0">
              <a:solidFill>
                <a:srgbClr val="606060"/>
              </a:solidFill>
            </a:endParaRPr>
          </a:p>
          <a:p>
            <a:pPr marL="171450" lvl="1" indent="-171450">
              <a:lnSpc>
                <a:spcPct val="100000"/>
              </a:lnSpc>
              <a:spcBef>
                <a:spcPts val="0"/>
              </a:spcBef>
              <a:spcAft>
                <a:spcPts val="1600"/>
              </a:spcAft>
              <a:buFont typeface="Wingdings" pitchFamily="2" charset="2"/>
              <a:buChar char="ü"/>
            </a:pPr>
            <a:r>
              <a:rPr lang="sv-SE" sz="1200" dirty="0" smtClean="0">
                <a:solidFill>
                  <a:srgbClr val="606060"/>
                </a:solidFill>
              </a:rPr>
              <a:t>90 </a:t>
            </a:r>
            <a:r>
              <a:rPr lang="sv-SE" sz="1200" dirty="0">
                <a:solidFill>
                  <a:srgbClr val="606060"/>
                </a:solidFill>
              </a:rPr>
              <a:t>svar,  </a:t>
            </a:r>
            <a:endParaRPr lang="sv-SE" sz="1200" dirty="0" smtClean="0">
              <a:solidFill>
                <a:srgbClr val="606060"/>
              </a:solidFill>
            </a:endParaRPr>
          </a:p>
          <a:p>
            <a:pPr marL="171450" lvl="1" indent="-171450">
              <a:lnSpc>
                <a:spcPct val="100000"/>
              </a:lnSpc>
              <a:spcBef>
                <a:spcPts val="0"/>
              </a:spcBef>
              <a:spcAft>
                <a:spcPts val="1600"/>
              </a:spcAft>
              <a:buFont typeface="Wingdings" pitchFamily="2" charset="2"/>
              <a:buChar char="ü"/>
            </a:pPr>
            <a:r>
              <a:rPr lang="sv-SE" sz="1200" dirty="0" smtClean="0">
                <a:solidFill>
                  <a:srgbClr val="606060"/>
                </a:solidFill>
              </a:rPr>
              <a:t>289 sidor</a:t>
            </a:r>
          </a:p>
          <a:p>
            <a:pPr>
              <a:lnSpc>
                <a:spcPct val="100000"/>
              </a:lnSpc>
              <a:spcBef>
                <a:spcPts val="0"/>
              </a:spcBef>
              <a:spcAft>
                <a:spcPts val="1600"/>
              </a:spcAft>
            </a:pPr>
            <a:endParaRPr lang="sv-SE" sz="1600" dirty="0">
              <a:solidFill>
                <a:srgbClr val="606060"/>
              </a:solidFill>
            </a:endParaRPr>
          </a:p>
          <a:p>
            <a:pPr marL="285750" lvl="2" indent="-285750">
              <a:lnSpc>
                <a:spcPct val="100000"/>
              </a:lnSpc>
              <a:spcBef>
                <a:spcPts val="0"/>
              </a:spcBef>
              <a:spcAft>
                <a:spcPts val="1600"/>
              </a:spcAft>
              <a:buFont typeface="Arial" pitchFamily="34" charset="0"/>
              <a:buChar char="•"/>
            </a:pPr>
            <a:endParaRPr lang="sv-SE" sz="1600" dirty="0" smtClean="0">
              <a:solidFill>
                <a:srgbClr val="606060"/>
              </a:solidFill>
            </a:endParaRPr>
          </a:p>
          <a:p>
            <a:pPr lvl="2">
              <a:lnSpc>
                <a:spcPct val="100000"/>
              </a:lnSpc>
              <a:spcBef>
                <a:spcPts val="0"/>
              </a:spcBef>
              <a:spcAft>
                <a:spcPts val="1600"/>
              </a:spcAft>
            </a:pPr>
            <a:r>
              <a:rPr lang="sv-SE" sz="1100" dirty="0" smtClean="0">
                <a:solidFill>
                  <a:srgbClr val="606060"/>
                </a:solidFill>
              </a:rPr>
              <a:t>	</a:t>
            </a:r>
          </a:p>
          <a:p>
            <a:pPr>
              <a:lnSpc>
                <a:spcPct val="100000"/>
              </a:lnSpc>
              <a:spcBef>
                <a:spcPts val="0"/>
              </a:spcBef>
              <a:spcAft>
                <a:spcPts val="1600"/>
              </a:spcAft>
            </a:pPr>
            <a:endParaRPr lang="sv-SE" sz="1800" dirty="0">
              <a:solidFill>
                <a:srgbClr val="606060"/>
              </a:solidFill>
            </a:endParaRPr>
          </a:p>
        </p:txBody>
      </p:sp>
      <p:sp>
        <p:nvSpPr>
          <p:cNvPr id="5" name="Platshållare för sidfot 4"/>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2</a:t>
            </a:fld>
            <a:endParaRPr lang="sv-SE"/>
          </a:p>
        </p:txBody>
      </p:sp>
    </p:spTree>
    <p:extLst>
      <p:ext uri="{BB962C8B-B14F-4D97-AF65-F5344CB8AC3E}">
        <p14:creationId xmlns:p14="http://schemas.microsoft.com/office/powerpoint/2010/main" val="495719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52602" y="524939"/>
            <a:ext cx="7088715" cy="795862"/>
          </a:xfrm>
        </p:spPr>
        <p:txBody>
          <a:bodyPr/>
          <a:lstStyle/>
          <a:p>
            <a:r>
              <a:rPr lang="sv-SE" dirty="0" smtClean="0"/>
              <a:t>Delegering</a:t>
            </a:r>
            <a:endParaRPr lang="sv-SE" dirty="0"/>
          </a:p>
        </p:txBody>
      </p:sp>
      <p:sp>
        <p:nvSpPr>
          <p:cNvPr id="3" name="Platshållare för innehåll 2"/>
          <p:cNvSpPr>
            <a:spLocks noGrp="1"/>
          </p:cNvSpPr>
          <p:nvPr>
            <p:ph sz="half" idx="2"/>
          </p:nvPr>
        </p:nvSpPr>
        <p:spPr>
          <a:xfrm>
            <a:off x="271669" y="1532238"/>
            <a:ext cx="4745174" cy="4281488"/>
          </a:xfrm>
        </p:spPr>
        <p:txBody>
          <a:bodyPr/>
          <a:lstStyle/>
          <a:p>
            <a:r>
              <a:rPr lang="sv-SE" sz="2000" dirty="0">
                <a:solidFill>
                  <a:srgbClr val="606060"/>
                </a:solidFill>
              </a:rPr>
              <a:t>Samma regler i hela vården (utom ambulans</a:t>
            </a:r>
            <a:r>
              <a:rPr lang="sv-SE" sz="2000" dirty="0" smtClean="0"/>
              <a:t>)</a:t>
            </a:r>
          </a:p>
          <a:p>
            <a:r>
              <a:rPr lang="sv-SE" sz="2000" dirty="0">
                <a:solidFill>
                  <a:srgbClr val="606060"/>
                </a:solidFill>
              </a:rPr>
              <a:t>Endast läkare, tandläkare och sjuksköterskor får delegera.</a:t>
            </a:r>
          </a:p>
          <a:p>
            <a:r>
              <a:rPr lang="sv-SE" sz="2000" dirty="0">
                <a:solidFill>
                  <a:srgbClr val="606060"/>
                </a:solidFill>
              </a:rPr>
              <a:t>Enbart tillåtet om det är förenligt med god och säker vård +</a:t>
            </a:r>
            <a:r>
              <a:rPr lang="sv-SE" sz="2000" dirty="0" smtClean="0">
                <a:solidFill>
                  <a:srgbClr val="606060"/>
                </a:solidFill>
              </a:rPr>
              <a:t> </a:t>
            </a:r>
            <a:r>
              <a:rPr lang="sv-SE" sz="2000" dirty="0">
                <a:solidFill>
                  <a:srgbClr val="606060"/>
                </a:solidFill>
              </a:rPr>
              <a:t>hänvisning till PSL och SOSFS </a:t>
            </a:r>
            <a:r>
              <a:rPr lang="sv-SE" sz="2000" dirty="0" smtClean="0">
                <a:solidFill>
                  <a:srgbClr val="606060"/>
                </a:solidFill>
              </a:rPr>
              <a:t>1997:14</a:t>
            </a:r>
            <a:endParaRPr lang="sv-SE" sz="2000" dirty="0"/>
          </a:p>
          <a:p>
            <a:endParaRPr lang="sv-SE" dirty="0">
              <a:solidFill>
                <a:srgbClr val="606060"/>
              </a:solidFill>
            </a:endParaRPr>
          </a:p>
          <a:p>
            <a:endParaRPr lang="sv-SE" dirty="0" smtClean="0"/>
          </a:p>
          <a:p>
            <a:endParaRPr lang="sv-SE" dirty="0" smtClean="0"/>
          </a:p>
          <a:p>
            <a:pPr marL="0" indent="0">
              <a:buNone/>
            </a:pPr>
            <a:endParaRPr lang="sv-SE" dirty="0" smtClean="0"/>
          </a:p>
          <a:p>
            <a:endParaRPr lang="sv-SE" dirty="0"/>
          </a:p>
        </p:txBody>
      </p:sp>
      <p:sp>
        <p:nvSpPr>
          <p:cNvPr id="5" name="Platshållare för bildnummer 4"/>
          <p:cNvSpPr>
            <a:spLocks noGrp="1"/>
          </p:cNvSpPr>
          <p:nvPr>
            <p:ph type="sldNum" sz="quarter" idx="12"/>
          </p:nvPr>
        </p:nvSpPr>
        <p:spPr/>
        <p:txBody>
          <a:bodyPr/>
          <a:lstStyle/>
          <a:p>
            <a:pPr>
              <a:defRPr/>
            </a:pPr>
            <a:fld id="{6893D115-F1BA-4955-A07B-12B212515526}" type="slidenum">
              <a:rPr lang="sv-SE" smtClean="0"/>
              <a:pPr>
                <a:defRPr/>
              </a:pPr>
              <a:t>20</a:t>
            </a:fld>
            <a:endParaRPr lang="sv-SE"/>
          </a:p>
        </p:txBody>
      </p:sp>
      <p:sp>
        <p:nvSpPr>
          <p:cNvPr id="4" name="Platshållare för sidfot 3"/>
          <p:cNvSpPr>
            <a:spLocks noGrp="1"/>
          </p:cNvSpPr>
          <p:nvPr>
            <p:ph type="ftr" sz="quarter" idx="3"/>
          </p:nvPr>
        </p:nvSpPr>
        <p:spPr/>
        <p:txBody>
          <a:bodyPr/>
          <a:lstStyle/>
          <a:p>
            <a:pPr>
              <a:defRPr/>
            </a:pPr>
            <a:r>
              <a:rPr lang="sv-SE" smtClean="0"/>
              <a:t>Nya föreskrifter och allmänna råd om läkemedelshantering 2018-01-01 </a:t>
            </a:r>
            <a:endParaRPr lang="sv-SE"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558" y="1532238"/>
            <a:ext cx="3197879" cy="4794421"/>
          </a:xfrm>
          <a:prstGeom prst="rect">
            <a:avLst/>
          </a:prstGeom>
        </p:spPr>
      </p:pic>
    </p:spTree>
    <p:extLst>
      <p:ext uri="{BB962C8B-B14F-4D97-AF65-F5344CB8AC3E}">
        <p14:creationId xmlns:p14="http://schemas.microsoft.com/office/powerpoint/2010/main" val="198772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Delegering i PSL </a:t>
            </a:r>
            <a:r>
              <a:rPr lang="sv-SE" dirty="0"/>
              <a:t>och SOSFS </a:t>
            </a:r>
            <a:r>
              <a:rPr lang="sv-SE" dirty="0" smtClean="0"/>
              <a:t>1997:14?</a:t>
            </a:r>
            <a:r>
              <a:rPr lang="sv-SE" dirty="0"/>
              <a:t/>
            </a:r>
            <a:br>
              <a:rPr lang="sv-SE" dirty="0"/>
            </a:br>
            <a:endParaRPr lang="sv-SE" dirty="0"/>
          </a:p>
        </p:txBody>
      </p:sp>
      <p:sp>
        <p:nvSpPr>
          <p:cNvPr id="7" name="Platshållare för innehåll 6"/>
          <p:cNvSpPr>
            <a:spLocks noGrp="1"/>
          </p:cNvSpPr>
          <p:nvPr>
            <p:ph sz="half" idx="1"/>
          </p:nvPr>
        </p:nvSpPr>
        <p:spPr>
          <a:xfrm>
            <a:off x="271067" y="1706400"/>
            <a:ext cx="4215600" cy="4132800"/>
          </a:xfrm>
        </p:spPr>
        <p:txBody>
          <a:bodyPr/>
          <a:lstStyle/>
          <a:p>
            <a:pPr marL="0" indent="0">
              <a:buNone/>
            </a:pPr>
            <a:r>
              <a:rPr lang="sv-SE" sz="2400" b="1" dirty="0">
                <a:solidFill>
                  <a:schemeClr val="accent5"/>
                </a:solidFill>
                <a:latin typeface="+mj-lt"/>
                <a:ea typeface="+mj-ea"/>
                <a:cs typeface="+mj-cs"/>
              </a:rPr>
              <a:t>6 kap. 3 § PSL</a:t>
            </a:r>
          </a:p>
          <a:p>
            <a:r>
              <a:rPr lang="sv-SE" dirty="0">
                <a:solidFill>
                  <a:schemeClr val="tx1">
                    <a:lumMod val="65000"/>
                    <a:lumOff val="35000"/>
                  </a:schemeClr>
                </a:solidFill>
              </a:rPr>
              <a:t>Den som tillhör hälso- och sjukvårdspersonalen får delegera en arbetsuppgift till någon annan endast när det är förenligt med kravet på en god och säker vård.</a:t>
            </a:r>
          </a:p>
          <a:p>
            <a:r>
              <a:rPr lang="sv-SE" dirty="0">
                <a:solidFill>
                  <a:schemeClr val="tx1">
                    <a:lumMod val="65000"/>
                    <a:lumOff val="35000"/>
                  </a:schemeClr>
                </a:solidFill>
              </a:rPr>
              <a:t>Den som delegerar en arbetsuppgift till någon annan, ansvarar för att denne har förutsättningar att fullgöra uppgiften</a:t>
            </a:r>
          </a:p>
          <a:p>
            <a:endParaRPr lang="sv-SE" dirty="0" smtClean="0"/>
          </a:p>
          <a:p>
            <a:endParaRPr lang="sv-SE" dirty="0"/>
          </a:p>
        </p:txBody>
      </p:sp>
      <p:sp>
        <p:nvSpPr>
          <p:cNvPr id="8" name="Platshållare för innehåll 7"/>
          <p:cNvSpPr>
            <a:spLocks noGrp="1"/>
          </p:cNvSpPr>
          <p:nvPr>
            <p:ph sz="half" idx="2"/>
          </p:nvPr>
        </p:nvSpPr>
        <p:spPr>
          <a:xfrm>
            <a:off x="4613274" y="1689467"/>
            <a:ext cx="4403725" cy="4132800"/>
          </a:xfrm>
        </p:spPr>
        <p:txBody>
          <a:bodyPr/>
          <a:lstStyle/>
          <a:p>
            <a:pPr marL="0" indent="0">
              <a:buNone/>
            </a:pPr>
            <a:r>
              <a:rPr lang="sv-SE" sz="2400" b="1" dirty="0">
                <a:solidFill>
                  <a:schemeClr val="accent5"/>
                </a:solidFill>
                <a:latin typeface="+mj-lt"/>
                <a:ea typeface="+mj-ea"/>
                <a:cs typeface="+mj-cs"/>
              </a:rPr>
              <a:t>SOSFS 1997:14</a:t>
            </a:r>
          </a:p>
          <a:p>
            <a:r>
              <a:rPr lang="sv-SE" dirty="0" smtClean="0">
                <a:solidFill>
                  <a:schemeClr val="tx1">
                    <a:lumMod val="65000"/>
                    <a:lumOff val="35000"/>
                  </a:schemeClr>
                </a:solidFill>
              </a:rPr>
              <a:t>Undantagsfall </a:t>
            </a:r>
            <a:r>
              <a:rPr lang="sv-SE" i="1" dirty="0" smtClean="0">
                <a:solidFill>
                  <a:schemeClr val="tx1">
                    <a:lumMod val="65000"/>
                    <a:lumOff val="35000"/>
                  </a:schemeClr>
                </a:solidFill>
              </a:rPr>
              <a:t>eller</a:t>
            </a:r>
            <a:r>
              <a:rPr lang="sv-SE" dirty="0" smtClean="0">
                <a:solidFill>
                  <a:schemeClr val="tx1">
                    <a:lumMod val="65000"/>
                    <a:lumOff val="35000"/>
                  </a:schemeClr>
                </a:solidFill>
              </a:rPr>
              <a:t> om det framgår av författning att det får ske.</a:t>
            </a:r>
          </a:p>
          <a:p>
            <a:r>
              <a:rPr lang="sv-SE" dirty="0" smtClean="0">
                <a:solidFill>
                  <a:schemeClr val="tx1">
                    <a:lumMod val="65000"/>
                    <a:lumOff val="35000"/>
                  </a:schemeClr>
                </a:solidFill>
              </a:rPr>
              <a:t>Inte för att lösa brist på personal eller av ekonomiska skäl eller av slentrian.</a:t>
            </a:r>
          </a:p>
          <a:p>
            <a:r>
              <a:rPr lang="sv-SE" dirty="0" smtClean="0">
                <a:solidFill>
                  <a:schemeClr val="tx1">
                    <a:lumMod val="65000"/>
                    <a:lumOff val="35000"/>
                  </a:schemeClr>
                </a:solidFill>
              </a:rPr>
              <a:t>Vårdgivaren kan inte föreskriva delegering. Överlåtande av arbetsuppgift får inte mot någons vilja</a:t>
            </a:r>
          </a:p>
          <a:p>
            <a:r>
              <a:rPr lang="sv-SE" dirty="0" smtClean="0">
                <a:solidFill>
                  <a:schemeClr val="tx1">
                    <a:lumMod val="65000"/>
                    <a:lumOff val="35000"/>
                  </a:schemeClr>
                </a:solidFill>
              </a:rPr>
              <a:t>Den som delegerar ska vara formellt </a:t>
            </a:r>
            <a:r>
              <a:rPr lang="sv-SE" i="1" dirty="0" smtClean="0">
                <a:solidFill>
                  <a:schemeClr val="tx1">
                    <a:lumMod val="65000"/>
                    <a:lumOff val="35000"/>
                  </a:schemeClr>
                </a:solidFill>
              </a:rPr>
              <a:t>och</a:t>
            </a:r>
            <a:r>
              <a:rPr lang="sv-SE" dirty="0" smtClean="0">
                <a:solidFill>
                  <a:schemeClr val="tx1">
                    <a:lumMod val="65000"/>
                    <a:lumOff val="35000"/>
                  </a:schemeClr>
                </a:solidFill>
              </a:rPr>
              <a:t> reellt kompetent för arbetsuppgiften</a:t>
            </a:r>
          </a:p>
          <a:p>
            <a:r>
              <a:rPr lang="sv-SE" dirty="0" smtClean="0">
                <a:solidFill>
                  <a:schemeClr val="tx1">
                    <a:lumMod val="65000"/>
                    <a:lumOff val="35000"/>
                  </a:schemeClr>
                </a:solidFill>
              </a:rPr>
              <a:t>Delegeringsförfarandet</a:t>
            </a:r>
          </a:p>
          <a:p>
            <a:endParaRPr lang="sv-SE" dirty="0"/>
          </a:p>
        </p:txBody>
      </p:sp>
      <p:sp>
        <p:nvSpPr>
          <p:cNvPr id="6" name="Platshållare för sidfot 5"/>
          <p:cNvSpPr>
            <a:spLocks noGrp="1"/>
          </p:cNvSpPr>
          <p:nvPr>
            <p:ph type="ftr" sz="quarter" idx="11"/>
          </p:nvPr>
        </p:nvSpPr>
        <p:spPr/>
        <p:txBody>
          <a:bodyPr/>
          <a:lstStyle/>
          <a:p>
            <a:r>
              <a:rPr lang="sv-SE" smtClean="0"/>
              <a:t>Nya föreskrifter och allmänna råd om läkemedelshantering 2018-01-01 </a:t>
            </a:r>
            <a:endParaRPr lang="sv-SE" dirty="0"/>
          </a:p>
        </p:txBody>
      </p:sp>
      <p:sp>
        <p:nvSpPr>
          <p:cNvPr id="4" name="Platshållare för bildnummer 3"/>
          <p:cNvSpPr>
            <a:spLocks noGrp="1"/>
          </p:cNvSpPr>
          <p:nvPr>
            <p:ph type="sldNum" sz="quarter" idx="12"/>
          </p:nvPr>
        </p:nvSpPr>
        <p:spPr/>
        <p:txBody>
          <a:bodyPr/>
          <a:lstStyle/>
          <a:p>
            <a:fld id="{02C6143E-F046-4F7E-BBFF-73E52695051A}" type="slidenum">
              <a:rPr lang="sv-SE" smtClean="0"/>
              <a:pPr/>
              <a:t>21</a:t>
            </a:fld>
            <a:endParaRPr lang="sv-SE"/>
          </a:p>
        </p:txBody>
      </p:sp>
    </p:spTree>
    <p:extLst>
      <p:ext uri="{BB962C8B-B14F-4D97-AF65-F5344CB8AC3E}">
        <p14:creationId xmlns:p14="http://schemas.microsoft.com/office/powerpoint/2010/main" val="1705961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Kunskaper?</a:t>
            </a:r>
            <a:endParaRPr lang="sv-SE" dirty="0"/>
          </a:p>
        </p:txBody>
      </p:sp>
      <p:sp>
        <p:nvSpPr>
          <p:cNvPr id="8" name="Platshållare för innehåll 7"/>
          <p:cNvSpPr>
            <a:spLocks noGrp="1"/>
          </p:cNvSpPr>
          <p:nvPr>
            <p:ph idx="1"/>
          </p:nvPr>
        </p:nvSpPr>
        <p:spPr>
          <a:xfrm>
            <a:off x="275643" y="1433384"/>
            <a:ext cx="4481708" cy="4491939"/>
          </a:xfrm>
        </p:spPr>
        <p:txBody>
          <a:bodyPr/>
          <a:lstStyle/>
          <a:p>
            <a:r>
              <a:rPr lang="sv-SE" dirty="0">
                <a:solidFill>
                  <a:srgbClr val="606060"/>
                </a:solidFill>
              </a:rPr>
              <a:t>Den som genom delegering får i uppgift att iordningställa och administrera eller överlämna läkemedel ska ha </a:t>
            </a:r>
            <a:r>
              <a:rPr lang="sv-SE" b="1" dirty="0">
                <a:solidFill>
                  <a:srgbClr val="FF0000"/>
                </a:solidFill>
              </a:rPr>
              <a:t>dokumenterade</a:t>
            </a:r>
            <a:r>
              <a:rPr lang="sv-SE" dirty="0">
                <a:solidFill>
                  <a:srgbClr val="606060"/>
                </a:solidFill>
              </a:rPr>
              <a:t> kunskaper om hantering av läkemedel och de risker som är förenade med </a:t>
            </a:r>
            <a:r>
              <a:rPr lang="sv-SE" dirty="0" smtClean="0">
                <a:solidFill>
                  <a:srgbClr val="606060"/>
                </a:solidFill>
              </a:rPr>
              <a:t>hanteringen</a:t>
            </a:r>
          </a:p>
          <a:p>
            <a:r>
              <a:rPr lang="sv-SE" dirty="0">
                <a:solidFill>
                  <a:srgbClr val="606060"/>
                </a:solidFill>
              </a:rPr>
              <a:t>Konsekvensbeskrivning: exempel webbutbildning från SKL ”Jobba säkert med läkemedel” (två timmar, slutenvård ytterligare en timme för genomgång av praktiska moment.) </a:t>
            </a:r>
          </a:p>
          <a:p>
            <a:endParaRPr lang="sv-SE" dirty="0"/>
          </a:p>
        </p:txBody>
      </p:sp>
      <p:sp>
        <p:nvSpPr>
          <p:cNvPr id="6" name="Platshållare för sidfot 5"/>
          <p:cNvSpPr>
            <a:spLocks noGrp="1"/>
          </p:cNvSpPr>
          <p:nvPr>
            <p:ph type="ftr" sz="quarter" idx="11"/>
          </p:nvPr>
        </p:nvSpPr>
        <p:spPr/>
        <p:txBody>
          <a:bodyPr/>
          <a:lstStyle/>
          <a:p>
            <a:r>
              <a:rPr lang="sv-SE" smtClean="0"/>
              <a:t>Nya föreskrifter och allmänna råd om läkemedelshantering 2018-01-01 </a:t>
            </a:r>
            <a:endParaRPr lang="sv-SE" dirty="0"/>
          </a:p>
        </p:txBody>
      </p:sp>
      <p:sp>
        <p:nvSpPr>
          <p:cNvPr id="4" name="Platshållare för bildnummer 3"/>
          <p:cNvSpPr>
            <a:spLocks noGrp="1"/>
          </p:cNvSpPr>
          <p:nvPr>
            <p:ph type="sldNum" sz="quarter" idx="12"/>
          </p:nvPr>
        </p:nvSpPr>
        <p:spPr/>
        <p:txBody>
          <a:bodyPr/>
          <a:lstStyle/>
          <a:p>
            <a:fld id="{02C6143E-F046-4F7E-BBFF-73E52695051A}" type="slidenum">
              <a:rPr lang="sv-SE" smtClean="0"/>
              <a:pPr/>
              <a:t>22</a:t>
            </a:fld>
            <a:endParaRPr lang="sv-SE"/>
          </a:p>
        </p:txBody>
      </p:sp>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240" y="1433384"/>
            <a:ext cx="3263814" cy="4893274"/>
          </a:xfrm>
          <a:prstGeom prst="rect">
            <a:avLst/>
          </a:prstGeom>
        </p:spPr>
      </p:pic>
    </p:spTree>
    <p:extLst>
      <p:ext uri="{BB962C8B-B14F-4D97-AF65-F5344CB8AC3E}">
        <p14:creationId xmlns:p14="http://schemas.microsoft.com/office/powerpoint/2010/main" val="1052724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defTabSz="914400"/>
            <a:r>
              <a:rPr lang="sv-SE" sz="2800" dirty="0">
                <a:solidFill>
                  <a:srgbClr val="909394"/>
                </a:solidFill>
                <a:latin typeface="Arial" pitchFamily="34" charset="0"/>
                <a:cs typeface="Arial" pitchFamily="34" charset="0"/>
              </a:rPr>
              <a:t>Verksamhetschefens/</a:t>
            </a:r>
            <a:r>
              <a:rPr lang="sv-SE" sz="2800" dirty="0" err="1">
                <a:solidFill>
                  <a:srgbClr val="909394"/>
                </a:solidFill>
                <a:latin typeface="Arial" pitchFamily="34" charset="0"/>
                <a:cs typeface="Arial" pitchFamily="34" charset="0"/>
              </a:rPr>
              <a:t>MAS:ens</a:t>
            </a:r>
            <a:r>
              <a:rPr lang="sv-SE" sz="2800" dirty="0">
                <a:solidFill>
                  <a:srgbClr val="909394"/>
                </a:solidFill>
                <a:latin typeface="Arial" pitchFamily="34" charset="0"/>
                <a:cs typeface="Arial" pitchFamily="34" charset="0"/>
              </a:rPr>
              <a:t> </a:t>
            </a:r>
            <a:r>
              <a:rPr lang="sv-SE" sz="2800" dirty="0" smtClean="0">
                <a:solidFill>
                  <a:srgbClr val="909394"/>
                </a:solidFill>
                <a:latin typeface="Arial" pitchFamily="34" charset="0"/>
                <a:cs typeface="Arial" pitchFamily="34" charset="0"/>
              </a:rPr>
              <a:t>ansvar</a:t>
            </a:r>
            <a:endParaRPr lang="sv-SE" sz="2800" dirty="0">
              <a:solidFill>
                <a:srgbClr val="909394"/>
              </a:solidFill>
              <a:latin typeface="Arial" pitchFamily="34" charset="0"/>
              <a:cs typeface="Arial" pitchFamily="34" charset="0"/>
            </a:endParaRPr>
          </a:p>
        </p:txBody>
      </p:sp>
      <p:sp>
        <p:nvSpPr>
          <p:cNvPr id="3" name="Platshållare för sidfot 2"/>
          <p:cNvSpPr>
            <a:spLocks noGrp="1"/>
          </p:cNvSpPr>
          <p:nvPr>
            <p:ph type="ftr" sz="quarter" idx="11"/>
          </p:nvPr>
        </p:nvSpPr>
        <p:spPr/>
        <p:txBody>
          <a:bodyPr/>
          <a:lstStyle/>
          <a:p>
            <a:r>
              <a:rPr lang="sv-SE" smtClean="0"/>
              <a:t>Nya föreskrifter och allmänna råd om läkemedelshantering 2018-01-01 </a:t>
            </a:r>
            <a:endParaRPr lang="sv-SE" dirty="0"/>
          </a:p>
        </p:txBody>
      </p:sp>
      <p:sp>
        <p:nvSpPr>
          <p:cNvPr id="4" name="Platshållare för bildnummer 3"/>
          <p:cNvSpPr>
            <a:spLocks noGrp="1"/>
          </p:cNvSpPr>
          <p:nvPr>
            <p:ph type="sldNum" sz="quarter" idx="12"/>
          </p:nvPr>
        </p:nvSpPr>
        <p:spPr/>
        <p:txBody>
          <a:bodyPr/>
          <a:lstStyle/>
          <a:p>
            <a:fld id="{66B1A10B-6391-4DEF-8E56-F41D0D9EFA9D}" type="slidenum">
              <a:rPr lang="sv-SE" smtClean="0"/>
              <a:t>23</a:t>
            </a:fld>
            <a:endParaRPr lang="sv-SE"/>
          </a:p>
        </p:txBody>
      </p:sp>
      <p:sp>
        <p:nvSpPr>
          <p:cNvPr id="7" name="textruta 6"/>
          <p:cNvSpPr txBox="1"/>
          <p:nvPr/>
        </p:nvSpPr>
        <p:spPr>
          <a:xfrm>
            <a:off x="3904735" y="2248205"/>
            <a:ext cx="4775439" cy="1785104"/>
          </a:xfrm>
          <a:prstGeom prst="rect">
            <a:avLst/>
          </a:prstGeom>
          <a:noFill/>
        </p:spPr>
        <p:txBody>
          <a:bodyPr wrap="square" rtlCol="0">
            <a:spAutoFit/>
          </a:bodyPr>
          <a:lstStyle/>
          <a:p>
            <a:r>
              <a:rPr lang="sv-SE" sz="2200" dirty="0" smtClean="0">
                <a:solidFill>
                  <a:schemeClr val="tx1">
                    <a:lumMod val="65000"/>
                    <a:lumOff val="35000"/>
                  </a:schemeClr>
                </a:solidFill>
              </a:rPr>
              <a:t>Besluten om delegering ska:</a:t>
            </a:r>
          </a:p>
          <a:p>
            <a:endParaRPr lang="sv-SE" sz="2200" dirty="0" smtClean="0">
              <a:solidFill>
                <a:schemeClr val="tx1">
                  <a:lumMod val="65000"/>
                  <a:lumOff val="35000"/>
                </a:schemeClr>
              </a:solidFill>
            </a:endParaRPr>
          </a:p>
          <a:p>
            <a:pPr marL="342900" indent="-342900">
              <a:buAutoNum type="arabicPeriod"/>
            </a:pPr>
            <a:r>
              <a:rPr lang="sv-SE" sz="2200" dirty="0" smtClean="0">
                <a:solidFill>
                  <a:schemeClr val="tx1">
                    <a:lumMod val="65000"/>
                    <a:lumOff val="35000"/>
                  </a:schemeClr>
                </a:solidFill>
              </a:rPr>
              <a:t>Vara förenliga med god och säker vård</a:t>
            </a:r>
          </a:p>
          <a:p>
            <a:pPr marL="342900" indent="-342900">
              <a:buAutoNum type="arabicPeriod"/>
            </a:pPr>
            <a:r>
              <a:rPr lang="sv-SE" sz="2200" dirty="0" smtClean="0">
                <a:solidFill>
                  <a:schemeClr val="tx1">
                    <a:lumMod val="65000"/>
                    <a:lumOff val="35000"/>
                  </a:schemeClr>
                </a:solidFill>
              </a:rPr>
              <a:t>Omprövas i nödvändig omfattning</a:t>
            </a:r>
            <a:endParaRPr lang="sv-SE" sz="2200" dirty="0">
              <a:solidFill>
                <a:schemeClr val="tx1">
                  <a:lumMod val="65000"/>
                  <a:lumOff val="35000"/>
                </a:schemeClr>
              </a:solidFill>
            </a:endParaRP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32" y="1594021"/>
            <a:ext cx="3222605" cy="4831492"/>
          </a:xfrm>
          <a:prstGeom prst="rect">
            <a:avLst/>
          </a:prstGeom>
        </p:spPr>
      </p:pic>
    </p:spTree>
    <p:extLst>
      <p:ext uri="{BB962C8B-B14F-4D97-AF65-F5344CB8AC3E}">
        <p14:creationId xmlns:p14="http://schemas.microsoft.com/office/powerpoint/2010/main" val="3922872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Delegeringsrutiner</a:t>
            </a:r>
            <a:endParaRPr lang="sv-SE" dirty="0"/>
          </a:p>
        </p:txBody>
      </p:sp>
      <p:sp>
        <p:nvSpPr>
          <p:cNvPr id="3" name="Platshållare för innehåll 2"/>
          <p:cNvSpPr>
            <a:spLocks noGrp="1"/>
          </p:cNvSpPr>
          <p:nvPr>
            <p:ph sz="half" idx="1"/>
          </p:nvPr>
        </p:nvSpPr>
        <p:spPr>
          <a:xfrm>
            <a:off x="337428" y="1581664"/>
            <a:ext cx="4215600" cy="4132800"/>
          </a:xfrm>
        </p:spPr>
        <p:txBody>
          <a:bodyPr/>
          <a:lstStyle/>
          <a:p>
            <a:pPr marL="0" indent="0">
              <a:buNone/>
            </a:pPr>
            <a:r>
              <a:rPr lang="sv-SE" dirty="0" smtClean="0">
                <a:solidFill>
                  <a:srgbClr val="606060"/>
                </a:solidFill>
              </a:rPr>
              <a:t>Av </a:t>
            </a:r>
            <a:r>
              <a:rPr lang="sv-SE" dirty="0">
                <a:solidFill>
                  <a:srgbClr val="606060"/>
                </a:solidFill>
              </a:rPr>
              <a:t>rutinerna för ordination och hantering av läkemedel ska det framgå:</a:t>
            </a:r>
          </a:p>
          <a:p>
            <a:pPr marL="0" indent="0">
              <a:buNone/>
            </a:pPr>
            <a:r>
              <a:rPr lang="sv-SE" dirty="0">
                <a:solidFill>
                  <a:srgbClr val="606060"/>
                </a:solidFill>
              </a:rPr>
              <a:t>1. I vilka situationer och under vilka förutsättningar som det är förenligt med en god och säker vård att delegera iordningställande och administrering eller överlämnande av läkemedel, och </a:t>
            </a:r>
          </a:p>
          <a:p>
            <a:pPr marL="0" indent="0">
              <a:buNone/>
            </a:pPr>
            <a:r>
              <a:rPr lang="sv-SE" dirty="0">
                <a:solidFill>
                  <a:srgbClr val="606060"/>
                </a:solidFill>
              </a:rPr>
              <a:t>2. vilken kompetens och kunskap som krävs för den som genom delegering får i uppgift att iordningställa och administrera eller överlämna läkemedel. </a:t>
            </a:r>
          </a:p>
          <a:p>
            <a:endParaRPr lang="sv-SE" dirty="0"/>
          </a:p>
        </p:txBody>
      </p:sp>
      <p:sp>
        <p:nvSpPr>
          <p:cNvPr id="5" name="Platshållare för sidfot 4"/>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12"/>
          </p:nvPr>
        </p:nvSpPr>
        <p:spPr/>
        <p:txBody>
          <a:bodyPr/>
          <a:lstStyle/>
          <a:p>
            <a:fld id="{66B1A10B-6391-4DEF-8E56-F41D0D9EFA9D}" type="slidenum">
              <a:rPr lang="sv-SE" smtClean="0"/>
              <a:t>24</a:t>
            </a:fld>
            <a:endParaRPr lang="sv-SE"/>
          </a:p>
        </p:txBody>
      </p:sp>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090" y="1581664"/>
            <a:ext cx="3189637" cy="4782065"/>
          </a:xfrm>
          <a:prstGeom prst="rect">
            <a:avLst/>
          </a:prstGeom>
        </p:spPr>
      </p:pic>
    </p:spTree>
    <p:extLst>
      <p:ext uri="{BB962C8B-B14F-4D97-AF65-F5344CB8AC3E}">
        <p14:creationId xmlns:p14="http://schemas.microsoft.com/office/powerpoint/2010/main" val="892154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 och svar, exempel från Socialstyrelsen</a:t>
            </a:r>
            <a:endParaRPr lang="sv-SE" dirty="0"/>
          </a:p>
        </p:txBody>
      </p:sp>
      <p:sp>
        <p:nvSpPr>
          <p:cNvPr id="3" name="Platshållare för innehåll 2"/>
          <p:cNvSpPr>
            <a:spLocks noGrp="1"/>
          </p:cNvSpPr>
          <p:nvPr>
            <p:ph idx="1"/>
          </p:nvPr>
        </p:nvSpPr>
        <p:spPr/>
        <p:txBody>
          <a:bodyPr/>
          <a:lstStyle/>
          <a:p>
            <a:pPr marL="0" indent="0">
              <a:buNone/>
            </a:pPr>
            <a:r>
              <a:rPr lang="sv-SE" b="1" dirty="0">
                <a:solidFill>
                  <a:srgbClr val="606060"/>
                </a:solidFill>
              </a:rPr>
              <a:t>”Är det nu fritt fram för delegering av alla läkemedel i alla verksamheter?”</a:t>
            </a:r>
          </a:p>
          <a:p>
            <a:pPr marL="0" indent="0">
              <a:buNone/>
            </a:pPr>
            <a:r>
              <a:rPr lang="sv-SE" b="1" dirty="0">
                <a:solidFill>
                  <a:srgbClr val="FF0000"/>
                </a:solidFill>
              </a:rPr>
              <a:t>Nej. </a:t>
            </a:r>
          </a:p>
          <a:p>
            <a:pPr marL="0" indent="0">
              <a:buNone/>
            </a:pPr>
            <a:r>
              <a:rPr lang="sv-SE" dirty="0">
                <a:solidFill>
                  <a:srgbClr val="606060"/>
                </a:solidFill>
              </a:rPr>
              <a:t>Vårdgivarna måste ta fram </a:t>
            </a:r>
            <a:r>
              <a:rPr lang="sv-SE" b="1" dirty="0">
                <a:solidFill>
                  <a:srgbClr val="FF0000"/>
                </a:solidFill>
              </a:rPr>
              <a:t>tydliga rutiner för när det är patientsäkert </a:t>
            </a:r>
            <a:r>
              <a:rPr lang="sv-SE" dirty="0">
                <a:solidFill>
                  <a:srgbClr val="606060"/>
                </a:solidFill>
              </a:rPr>
              <a:t>(i vilka situationer och under vilka förutsättningar som det är förenligt med en god och säker vård) att delegera. </a:t>
            </a:r>
          </a:p>
          <a:p>
            <a:pPr marL="0" indent="0">
              <a:buNone/>
            </a:pPr>
            <a:r>
              <a:rPr lang="sv-SE" dirty="0">
                <a:solidFill>
                  <a:srgbClr val="606060"/>
                </a:solidFill>
              </a:rPr>
              <a:t>Inom varje verksamhet där man vill delegera iordningställande och administrering eller överlämna läkemedel måste vårdgivaren tydligt ange </a:t>
            </a:r>
            <a:r>
              <a:rPr lang="sv-SE" b="1" dirty="0">
                <a:solidFill>
                  <a:srgbClr val="FF0000"/>
                </a:solidFill>
              </a:rPr>
              <a:t>när, hur och till vilka </a:t>
            </a:r>
            <a:r>
              <a:rPr lang="sv-SE" dirty="0">
                <a:solidFill>
                  <a:srgbClr val="606060"/>
                </a:solidFill>
              </a:rPr>
              <a:t>som det ska vara möjligt att delegera</a:t>
            </a:r>
            <a:r>
              <a:rPr lang="sv-SE" b="1" dirty="0">
                <a:solidFill>
                  <a:schemeClr val="tx1">
                    <a:lumMod val="50000"/>
                    <a:lumOff val="50000"/>
                  </a:schemeClr>
                </a:solidFill>
              </a:rPr>
              <a:t>.</a:t>
            </a:r>
            <a:r>
              <a:rPr lang="sv-SE" b="1" dirty="0">
                <a:solidFill>
                  <a:srgbClr val="FF0000"/>
                </a:solidFill>
              </a:rPr>
              <a:t> </a:t>
            </a:r>
          </a:p>
          <a:p>
            <a:pPr marL="0" indent="0">
              <a:buNone/>
            </a:pPr>
            <a:r>
              <a:rPr lang="sv-SE" dirty="0">
                <a:solidFill>
                  <a:schemeClr val="tx1">
                    <a:lumMod val="65000"/>
                    <a:lumOff val="35000"/>
                  </a:schemeClr>
                </a:solidFill>
              </a:rPr>
              <a:t>Den enskilda yrkesutövaren som delegerar ska kunna känna sig trygg i sin bedömning och har alltid </a:t>
            </a:r>
            <a:r>
              <a:rPr lang="sv-SE" b="1" dirty="0">
                <a:solidFill>
                  <a:srgbClr val="FF0000"/>
                </a:solidFill>
              </a:rPr>
              <a:t>rätt utifrån sitt yrkesansvar att inte delegera </a:t>
            </a:r>
            <a:r>
              <a:rPr lang="sv-SE" dirty="0">
                <a:solidFill>
                  <a:schemeClr val="tx1">
                    <a:lumMod val="65000"/>
                    <a:lumOff val="35000"/>
                  </a:schemeClr>
                </a:solidFill>
              </a:rPr>
              <a:t>en arbetsuppgift om det inte är förenligt med en god och säker vård.</a:t>
            </a:r>
          </a:p>
          <a:p>
            <a:endParaRPr lang="sv-SE" dirty="0"/>
          </a:p>
        </p:txBody>
      </p:sp>
      <p:sp>
        <p:nvSpPr>
          <p:cNvPr id="4" name="Platshållare för sidfot 3"/>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5" name="Platshållare för bildnummer 4"/>
          <p:cNvSpPr>
            <a:spLocks noGrp="1"/>
          </p:cNvSpPr>
          <p:nvPr>
            <p:ph type="sldNum" sz="quarter" idx="12"/>
          </p:nvPr>
        </p:nvSpPr>
        <p:spPr/>
        <p:txBody>
          <a:bodyPr/>
          <a:lstStyle/>
          <a:p>
            <a:fld id="{66B1A10B-6391-4DEF-8E56-F41D0D9EFA9D}" type="slidenum">
              <a:rPr lang="sv-SE" smtClean="0"/>
              <a:t>25</a:t>
            </a:fld>
            <a:endParaRPr lang="sv-SE"/>
          </a:p>
        </p:txBody>
      </p:sp>
    </p:spTree>
    <p:extLst>
      <p:ext uri="{BB962C8B-B14F-4D97-AF65-F5344CB8AC3E}">
        <p14:creationId xmlns:p14="http://schemas.microsoft.com/office/powerpoint/2010/main" val="2091733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är aktuellt just nu?</a:t>
            </a:r>
            <a:endParaRPr lang="sv-SE" dirty="0"/>
          </a:p>
        </p:txBody>
      </p:sp>
      <p:sp>
        <p:nvSpPr>
          <p:cNvPr id="3" name="Platshållare för innehåll 2"/>
          <p:cNvSpPr>
            <a:spLocks noGrp="1"/>
          </p:cNvSpPr>
          <p:nvPr>
            <p:ph idx="1"/>
          </p:nvPr>
        </p:nvSpPr>
        <p:spPr>
          <a:xfrm>
            <a:off x="301252" y="1523999"/>
            <a:ext cx="8570250" cy="4480477"/>
          </a:xfrm>
        </p:spPr>
        <p:txBody>
          <a:bodyPr/>
          <a:lstStyle/>
          <a:p>
            <a:pPr>
              <a:lnSpc>
                <a:spcPct val="100000"/>
              </a:lnSpc>
            </a:pPr>
            <a:r>
              <a:rPr lang="sv-SE" sz="2200" dirty="0" smtClean="0">
                <a:solidFill>
                  <a:srgbClr val="606060"/>
                </a:solidFill>
              </a:rPr>
              <a:t>Sprida </a:t>
            </a:r>
            <a:r>
              <a:rPr lang="sv-SE" sz="2200" dirty="0">
                <a:solidFill>
                  <a:srgbClr val="606060"/>
                </a:solidFill>
              </a:rPr>
              <a:t>kunskap om </a:t>
            </a:r>
            <a:r>
              <a:rPr lang="sv-SE" sz="2200" dirty="0" smtClean="0">
                <a:solidFill>
                  <a:srgbClr val="606060"/>
                </a:solidFill>
              </a:rPr>
              <a:t>föreskrifterna</a:t>
            </a:r>
            <a:endParaRPr lang="sv-SE" sz="2200" dirty="0">
              <a:solidFill>
                <a:srgbClr val="606060"/>
              </a:solidFill>
            </a:endParaRPr>
          </a:p>
          <a:p>
            <a:pPr>
              <a:lnSpc>
                <a:spcPct val="100000"/>
              </a:lnSpc>
            </a:pPr>
            <a:r>
              <a:rPr lang="sv-SE" sz="2200" dirty="0" smtClean="0">
                <a:solidFill>
                  <a:srgbClr val="606060"/>
                </a:solidFill>
              </a:rPr>
              <a:t>Påverka </a:t>
            </a:r>
            <a:r>
              <a:rPr lang="sv-SE" sz="2200" dirty="0">
                <a:solidFill>
                  <a:srgbClr val="606060"/>
                </a:solidFill>
              </a:rPr>
              <a:t>hur de nya föreskrifterna </a:t>
            </a:r>
            <a:r>
              <a:rPr lang="sv-SE" sz="2200" dirty="0" smtClean="0">
                <a:solidFill>
                  <a:srgbClr val="606060"/>
                </a:solidFill>
              </a:rPr>
              <a:t>införs:</a:t>
            </a:r>
          </a:p>
          <a:p>
            <a:pPr marL="184150" lvl="1" indent="0">
              <a:lnSpc>
                <a:spcPct val="100000"/>
              </a:lnSpc>
              <a:buNone/>
            </a:pPr>
            <a:r>
              <a:rPr lang="sv-SE" sz="2200" dirty="0" smtClean="0">
                <a:solidFill>
                  <a:srgbClr val="606060"/>
                </a:solidFill>
              </a:rPr>
              <a:t>Nya rutiner? </a:t>
            </a:r>
          </a:p>
          <a:p>
            <a:pPr lvl="1">
              <a:lnSpc>
                <a:spcPct val="100000"/>
              </a:lnSpc>
            </a:pPr>
            <a:r>
              <a:rPr lang="sv-SE" sz="2200" dirty="0" smtClean="0">
                <a:solidFill>
                  <a:srgbClr val="606060"/>
                </a:solidFill>
              </a:rPr>
              <a:t>Dosjustering: kompetens + vilka </a:t>
            </a:r>
            <a:r>
              <a:rPr lang="sv-SE" sz="2200" dirty="0">
                <a:solidFill>
                  <a:srgbClr val="606060"/>
                </a:solidFill>
              </a:rPr>
              <a:t>läkemedel </a:t>
            </a:r>
          </a:p>
          <a:p>
            <a:pPr lvl="1">
              <a:lnSpc>
                <a:spcPct val="100000"/>
              </a:lnSpc>
            </a:pPr>
            <a:r>
              <a:rPr lang="sv-SE" sz="2200" dirty="0">
                <a:solidFill>
                  <a:srgbClr val="606060"/>
                </a:solidFill>
              </a:rPr>
              <a:t>När annan än den som iordningsställt läkemedlet får administrera eller överlämna läkemedlet.</a:t>
            </a:r>
          </a:p>
          <a:p>
            <a:pPr lvl="1">
              <a:lnSpc>
                <a:spcPct val="100000"/>
              </a:lnSpc>
            </a:pPr>
            <a:r>
              <a:rPr lang="sv-SE" sz="2200" dirty="0">
                <a:solidFill>
                  <a:srgbClr val="606060"/>
                </a:solidFill>
              </a:rPr>
              <a:t>I vilka situationer och under vilka förutsättningar det är förenligt med en god och säker vård att delegera iordningställande och administrering eller överlämnande av läkemedel</a:t>
            </a:r>
          </a:p>
          <a:p>
            <a:pPr lvl="1">
              <a:lnSpc>
                <a:spcPct val="100000"/>
              </a:lnSpc>
            </a:pPr>
            <a:r>
              <a:rPr lang="sv-SE" sz="2200" dirty="0">
                <a:solidFill>
                  <a:srgbClr val="606060"/>
                </a:solidFill>
              </a:rPr>
              <a:t>Vilken kompetens och kunskap som krävs för den som genom delegering får i uppgift att iordningställa och administrera eller överlämna läkemedel. </a:t>
            </a:r>
          </a:p>
          <a:p>
            <a:pPr marL="184150" lvl="1" indent="0">
              <a:buNone/>
            </a:pPr>
            <a:endParaRPr lang="sv-SE" sz="1800" dirty="0">
              <a:solidFill>
                <a:srgbClr val="606060"/>
              </a:solidFill>
            </a:endParaRPr>
          </a:p>
          <a:p>
            <a:pPr marL="369888" lvl="2" indent="0">
              <a:buNone/>
            </a:pPr>
            <a:endParaRPr lang="sv-SE" dirty="0">
              <a:solidFill>
                <a:srgbClr val="606060"/>
              </a:solidFill>
            </a:endParaRPr>
          </a:p>
          <a:p>
            <a:endParaRPr lang="sv-SE" dirty="0">
              <a:solidFill>
                <a:srgbClr val="606060"/>
              </a:solidFill>
            </a:endParaRPr>
          </a:p>
        </p:txBody>
      </p:sp>
      <p:sp>
        <p:nvSpPr>
          <p:cNvPr id="4" name="Platshållare för sidfot 3"/>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5" name="Platshållare för bildnummer 4"/>
          <p:cNvSpPr>
            <a:spLocks noGrp="1"/>
          </p:cNvSpPr>
          <p:nvPr>
            <p:ph type="sldNum" sz="quarter" idx="12"/>
          </p:nvPr>
        </p:nvSpPr>
        <p:spPr/>
        <p:txBody>
          <a:bodyPr/>
          <a:lstStyle/>
          <a:p>
            <a:fld id="{66B1A10B-6391-4DEF-8E56-F41D0D9EFA9D}" type="slidenum">
              <a:rPr lang="sv-SE" smtClean="0"/>
              <a:t>26</a:t>
            </a:fld>
            <a:endParaRPr lang="sv-SE"/>
          </a:p>
        </p:txBody>
      </p:sp>
    </p:spTree>
    <p:extLst>
      <p:ext uri="{BB962C8B-B14F-4D97-AF65-F5344CB8AC3E}">
        <p14:creationId xmlns:p14="http://schemas.microsoft.com/office/powerpoint/2010/main" val="3914436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pPr defTabSz="685800"/>
            <a:r>
              <a:rPr lang="sv-SE" sz="2500" dirty="0" smtClean="0">
                <a:solidFill>
                  <a:schemeClr val="accent5"/>
                </a:solidFill>
                <a:latin typeface="+mj-lt"/>
                <a:cs typeface="+mj-cs"/>
              </a:rPr>
              <a:t>Mer om påverkan </a:t>
            </a:r>
            <a:r>
              <a:rPr lang="sv-SE" sz="2500" dirty="0">
                <a:solidFill>
                  <a:schemeClr val="accent5"/>
                </a:solidFill>
                <a:latin typeface="+mj-lt"/>
                <a:cs typeface="+mj-cs"/>
              </a:rPr>
              <a:t>och inflytande – vad ska jag tänka </a:t>
            </a:r>
            <a:r>
              <a:rPr lang="sv-SE" sz="2500" dirty="0" smtClean="0">
                <a:solidFill>
                  <a:schemeClr val="accent5"/>
                </a:solidFill>
                <a:latin typeface="+mj-lt"/>
                <a:cs typeface="+mj-cs"/>
              </a:rPr>
              <a:t>på?</a:t>
            </a:r>
            <a:endParaRPr lang="sv-SE" sz="2500" dirty="0">
              <a:solidFill>
                <a:schemeClr val="accent5"/>
              </a:solidFill>
              <a:latin typeface="+mj-lt"/>
              <a:cs typeface="+mj-cs"/>
            </a:endParaRPr>
          </a:p>
        </p:txBody>
      </p:sp>
      <p:sp>
        <p:nvSpPr>
          <p:cNvPr id="8" name="Platshållare för innehåll 7"/>
          <p:cNvSpPr>
            <a:spLocks noGrp="1"/>
          </p:cNvSpPr>
          <p:nvPr>
            <p:ph sz="half" idx="2"/>
          </p:nvPr>
        </p:nvSpPr>
        <p:spPr>
          <a:xfrm>
            <a:off x="3855307" y="1613299"/>
            <a:ext cx="5063405" cy="4642763"/>
          </a:xfrm>
        </p:spPr>
        <p:txBody>
          <a:bodyPr/>
          <a:lstStyle/>
          <a:p>
            <a:pPr marL="0" indent="0">
              <a:buNone/>
            </a:pPr>
            <a:r>
              <a:rPr lang="sv-SE" dirty="0" smtClean="0"/>
              <a:t>Var </a:t>
            </a:r>
            <a:r>
              <a:rPr lang="sv-SE" dirty="0"/>
              <a:t>och hur kan </a:t>
            </a:r>
            <a:r>
              <a:rPr lang="sv-SE" dirty="0" smtClean="0"/>
              <a:t>jag och Vårdförbundet </a:t>
            </a:r>
            <a:r>
              <a:rPr lang="sv-SE" dirty="0"/>
              <a:t>påverka att de nya reglerna leder till säkrare </a:t>
            </a:r>
            <a:r>
              <a:rPr lang="sv-SE" dirty="0" smtClean="0"/>
              <a:t>vård? Samverkan, APT, annat?</a:t>
            </a:r>
          </a:p>
          <a:p>
            <a:pPr marL="0" indent="0">
              <a:buNone/>
            </a:pPr>
            <a:r>
              <a:rPr lang="sv-SE" dirty="0" smtClean="0"/>
              <a:t>Ta egna initiativ - vänta inte på inbjudan!</a:t>
            </a:r>
          </a:p>
          <a:p>
            <a:pPr marL="0" indent="0">
              <a:buNone/>
            </a:pPr>
            <a:r>
              <a:rPr lang="sv-SE" dirty="0" smtClean="0"/>
              <a:t>Nya rutiner? Konsekvenser </a:t>
            </a:r>
            <a:r>
              <a:rPr lang="sv-SE" dirty="0"/>
              <a:t>för patientsäkerhet/ arbetsmiljö</a:t>
            </a:r>
            <a:r>
              <a:rPr lang="sv-SE" dirty="0" smtClean="0"/>
              <a:t>? Hur förebygga ev. risker?</a:t>
            </a:r>
          </a:p>
          <a:p>
            <a:pPr marL="0" lvl="1" indent="0">
              <a:lnSpc>
                <a:spcPts val="2200"/>
              </a:lnSpc>
              <a:spcBef>
                <a:spcPts val="0"/>
              </a:spcBef>
              <a:spcAft>
                <a:spcPts val="1600"/>
              </a:spcAft>
              <a:buNone/>
            </a:pPr>
            <a:r>
              <a:rPr lang="sv-SE" sz="2200" dirty="0"/>
              <a:t>Fokus på säker vård – inte </a:t>
            </a:r>
            <a:r>
              <a:rPr lang="sv-SE" sz="2200" dirty="0" smtClean="0"/>
              <a:t>lösa bemanningsproblem</a:t>
            </a:r>
            <a:r>
              <a:rPr lang="sv-SE" dirty="0" smtClean="0"/>
              <a:t>!</a:t>
            </a:r>
          </a:p>
          <a:p>
            <a:pPr marL="0" indent="0">
              <a:buNone/>
            </a:pPr>
            <a:r>
              <a:rPr lang="sv-SE" dirty="0" smtClean="0"/>
              <a:t>Följ upp hur det blir - a</a:t>
            </a:r>
            <a:r>
              <a:rPr lang="sv-SE" dirty="0" smtClean="0">
                <a:solidFill>
                  <a:srgbClr val="606060"/>
                </a:solidFill>
              </a:rPr>
              <a:t>gera när det inte fungerar bra.</a:t>
            </a:r>
            <a:endParaRPr lang="sv-SE" dirty="0">
              <a:solidFill>
                <a:srgbClr val="606060"/>
              </a:solidFill>
            </a:endParaRPr>
          </a:p>
          <a:p>
            <a:pPr marL="457200" indent="-457200">
              <a:buFont typeface="Wingdings" pitchFamily="2" charset="2"/>
              <a:buChar char="Ø"/>
            </a:pPr>
            <a:endParaRPr lang="sv-SE" dirty="0">
              <a:solidFill>
                <a:srgbClr val="606060"/>
              </a:solidFill>
            </a:endParaRPr>
          </a:p>
        </p:txBody>
      </p:sp>
      <p:sp>
        <p:nvSpPr>
          <p:cNvPr id="5" name="Platshållare för bildnummer 4"/>
          <p:cNvSpPr>
            <a:spLocks noGrp="1"/>
          </p:cNvSpPr>
          <p:nvPr>
            <p:ph type="sldNum" sz="quarter" idx="12"/>
          </p:nvPr>
        </p:nvSpPr>
        <p:spPr/>
        <p:txBody>
          <a:bodyPr/>
          <a:lstStyle/>
          <a:p>
            <a:fld id="{66B1A10B-6391-4DEF-8E56-F41D0D9EFA9D}" type="slidenum">
              <a:rPr lang="sv-SE" smtClean="0"/>
              <a:t>27</a:t>
            </a:fld>
            <a:endParaRPr lang="sv-SE"/>
          </a:p>
        </p:txBody>
      </p:sp>
      <p:sp>
        <p:nvSpPr>
          <p:cNvPr id="4" name="Platshållare för sidfot 3"/>
          <p:cNvSpPr>
            <a:spLocks noGrp="1"/>
          </p:cNvSpPr>
          <p:nvPr>
            <p:ph type="ftr" sz="quarter" idx="3"/>
          </p:nvPr>
        </p:nvSpPr>
        <p:spPr/>
        <p:txBody>
          <a:bodyPr/>
          <a:lstStyle/>
          <a:p>
            <a:r>
              <a:rPr lang="sv-SE" smtClean="0"/>
              <a:t>Nya föreskrifter och allmänna råd om läkemedelshantering 2018-01-01 </a:t>
            </a:r>
            <a:endParaRPr lang="sv-SE"/>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20" y="1613299"/>
            <a:ext cx="3086117" cy="4626863"/>
          </a:xfrm>
          <a:prstGeom prst="rect">
            <a:avLst/>
          </a:prstGeom>
        </p:spPr>
      </p:pic>
    </p:spTree>
    <p:extLst>
      <p:ext uri="{BB962C8B-B14F-4D97-AF65-F5344CB8AC3E}">
        <p14:creationId xmlns:p14="http://schemas.microsoft.com/office/powerpoint/2010/main" val="1214299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67323" y="553429"/>
            <a:ext cx="6951600" cy="624316"/>
          </a:xfrm>
        </p:spPr>
        <p:txBody>
          <a:bodyPr/>
          <a:lstStyle/>
          <a:p>
            <a:r>
              <a:rPr lang="sv-SE" sz="2800" dirty="0" smtClean="0"/>
              <a:t> Förslaget om delegering?</a:t>
            </a:r>
            <a:endParaRPr lang="sv-SE" sz="2800" dirty="0"/>
          </a:p>
        </p:txBody>
      </p:sp>
      <p:sp>
        <p:nvSpPr>
          <p:cNvPr id="4" name="Platshållare för innehåll 3"/>
          <p:cNvSpPr>
            <a:spLocks noGrp="1"/>
          </p:cNvSpPr>
          <p:nvPr>
            <p:ph sz="quarter" idx="13"/>
          </p:nvPr>
        </p:nvSpPr>
        <p:spPr>
          <a:xfrm>
            <a:off x="267548" y="1509873"/>
            <a:ext cx="8475132" cy="4915899"/>
          </a:xfrm>
        </p:spPr>
        <p:txBody>
          <a:bodyPr/>
          <a:lstStyle/>
          <a:p>
            <a:pPr lvl="0"/>
            <a:r>
              <a:rPr lang="sv-SE" sz="1600" b="1" dirty="0">
                <a:solidFill>
                  <a:srgbClr val="002B45"/>
                </a:solidFill>
              </a:rPr>
              <a:t>1/3 </a:t>
            </a:r>
            <a:r>
              <a:rPr lang="sv-SE" sz="1600" b="1" dirty="0" smtClean="0">
                <a:solidFill>
                  <a:srgbClr val="002B45"/>
                </a:solidFill>
              </a:rPr>
              <a:t>positiva </a:t>
            </a:r>
          </a:p>
          <a:p>
            <a:pPr marL="0" lvl="0" indent="0">
              <a:lnSpc>
                <a:spcPct val="100000"/>
              </a:lnSpc>
              <a:buNone/>
            </a:pPr>
            <a:r>
              <a:rPr lang="sv-SE" sz="1200" b="1" dirty="0" smtClean="0">
                <a:solidFill>
                  <a:srgbClr val="002B45"/>
                </a:solidFill>
              </a:rPr>
              <a:t>Landsting/regioner:</a:t>
            </a:r>
            <a:r>
              <a:rPr lang="sv-SE" sz="1200" dirty="0" smtClean="0">
                <a:solidFill>
                  <a:srgbClr val="002B45"/>
                </a:solidFill>
              </a:rPr>
              <a:t> Blekinge</a:t>
            </a:r>
            <a:r>
              <a:rPr lang="sv-SE" sz="1200" dirty="0">
                <a:solidFill>
                  <a:srgbClr val="002B45"/>
                </a:solidFill>
              </a:rPr>
              <a:t>, Dalarna, Gotland, </a:t>
            </a:r>
            <a:r>
              <a:rPr lang="sv-SE" sz="1200" dirty="0" smtClean="0">
                <a:solidFill>
                  <a:srgbClr val="002B45"/>
                </a:solidFill>
              </a:rPr>
              <a:t>Sörmland, </a:t>
            </a:r>
            <a:r>
              <a:rPr lang="sv-SE" sz="1200" dirty="0">
                <a:solidFill>
                  <a:srgbClr val="002B45"/>
                </a:solidFill>
              </a:rPr>
              <a:t>Kalmar, Jämtland</a:t>
            </a:r>
            <a:r>
              <a:rPr lang="sv-SE" sz="1200" dirty="0" smtClean="0">
                <a:solidFill>
                  <a:srgbClr val="002B45"/>
                </a:solidFill>
              </a:rPr>
              <a:t>, </a:t>
            </a:r>
            <a:r>
              <a:rPr lang="sv-SE" sz="1200" dirty="0">
                <a:solidFill>
                  <a:srgbClr val="002B45"/>
                </a:solidFill>
              </a:rPr>
              <a:t>Östergötland, </a:t>
            </a:r>
            <a:r>
              <a:rPr lang="sv-SE" sz="1200" dirty="0" smtClean="0">
                <a:solidFill>
                  <a:srgbClr val="002B45"/>
                </a:solidFill>
              </a:rPr>
              <a:t>Stockholm, </a:t>
            </a:r>
            <a:r>
              <a:rPr lang="sv-SE" sz="1200" dirty="0">
                <a:solidFill>
                  <a:srgbClr val="002B45"/>
                </a:solidFill>
              </a:rPr>
              <a:t>Västerbotten, Västra Götaland, </a:t>
            </a:r>
            <a:r>
              <a:rPr lang="sv-SE" sz="1200" dirty="0" smtClean="0">
                <a:solidFill>
                  <a:srgbClr val="002B45"/>
                </a:solidFill>
              </a:rPr>
              <a:t>Örebro</a:t>
            </a:r>
            <a:r>
              <a:rPr lang="sv-SE" sz="1200" dirty="0">
                <a:solidFill>
                  <a:srgbClr val="002B45"/>
                </a:solidFill>
              </a:rPr>
              <a:t>. </a:t>
            </a:r>
            <a:r>
              <a:rPr lang="sv-SE" sz="1200" b="1" dirty="0" smtClean="0">
                <a:solidFill>
                  <a:srgbClr val="002B45"/>
                </a:solidFill>
              </a:rPr>
              <a:t>Kommuner</a:t>
            </a:r>
            <a:r>
              <a:rPr lang="sv-SE" sz="1200" dirty="0" smtClean="0">
                <a:solidFill>
                  <a:srgbClr val="002B45"/>
                </a:solidFill>
              </a:rPr>
              <a:t>: Malmö, Umeå. </a:t>
            </a:r>
            <a:r>
              <a:rPr lang="sv-SE" sz="1200" b="1" dirty="0" smtClean="0">
                <a:solidFill>
                  <a:srgbClr val="002B45"/>
                </a:solidFill>
              </a:rPr>
              <a:t>Vårdgivare</a:t>
            </a:r>
            <a:r>
              <a:rPr lang="sv-SE" sz="1200" dirty="0" smtClean="0">
                <a:solidFill>
                  <a:srgbClr val="002B45"/>
                </a:solidFill>
              </a:rPr>
              <a:t>: Karolinska Universitetssjukhuset, Vårdbolaget </a:t>
            </a:r>
            <a:r>
              <a:rPr lang="sv-SE" sz="1200" dirty="0" err="1" smtClean="0">
                <a:solidFill>
                  <a:srgbClr val="002B45"/>
                </a:solidFill>
              </a:rPr>
              <a:t>Tiohundra</a:t>
            </a:r>
            <a:r>
              <a:rPr lang="sv-SE" sz="1200" dirty="0" smtClean="0">
                <a:solidFill>
                  <a:srgbClr val="002B45"/>
                </a:solidFill>
              </a:rPr>
              <a:t>. </a:t>
            </a:r>
            <a:r>
              <a:rPr lang="sv-SE" sz="1200" b="1" dirty="0" smtClean="0">
                <a:solidFill>
                  <a:srgbClr val="002B45"/>
                </a:solidFill>
              </a:rPr>
              <a:t>Organisationer: </a:t>
            </a:r>
            <a:r>
              <a:rPr lang="sv-SE" sz="1200" dirty="0" smtClean="0">
                <a:solidFill>
                  <a:srgbClr val="002B45"/>
                </a:solidFill>
              </a:rPr>
              <a:t>SKL, Kommunal, Läkaresällskapet</a:t>
            </a:r>
            <a:r>
              <a:rPr lang="sv-SE" sz="1200" dirty="0">
                <a:solidFill>
                  <a:srgbClr val="002B45"/>
                </a:solidFill>
              </a:rPr>
              <a:t>, Svenska vård, Sveriges Farmaceuter, </a:t>
            </a:r>
            <a:r>
              <a:rPr lang="sv-SE" sz="1200" dirty="0" smtClean="0">
                <a:solidFill>
                  <a:srgbClr val="002B45"/>
                </a:solidFill>
              </a:rPr>
              <a:t>Läkarförbundet,  </a:t>
            </a:r>
            <a:r>
              <a:rPr lang="sv-SE" sz="1200" dirty="0">
                <a:solidFill>
                  <a:srgbClr val="002B45"/>
                </a:solidFill>
              </a:rPr>
              <a:t>Sveriges tandhygienistförbund, Sveriges Apoteksförening, </a:t>
            </a:r>
            <a:r>
              <a:rPr lang="sv-SE" sz="1200" dirty="0" smtClean="0">
                <a:solidFill>
                  <a:srgbClr val="002B45"/>
                </a:solidFill>
              </a:rPr>
              <a:t>Tandläkarförbundet, Reumatikerförbundet.</a:t>
            </a:r>
            <a:endParaRPr lang="sv-SE" sz="1200" dirty="0">
              <a:solidFill>
                <a:srgbClr val="002B45"/>
              </a:solidFill>
            </a:endParaRPr>
          </a:p>
          <a:p>
            <a:pPr lvl="0"/>
            <a:r>
              <a:rPr lang="sv-SE" sz="1600" b="1" dirty="0">
                <a:solidFill>
                  <a:srgbClr val="002B45"/>
                </a:solidFill>
              </a:rPr>
              <a:t>1/3 har inget att erinra </a:t>
            </a:r>
            <a:r>
              <a:rPr lang="sv-SE" sz="1600" b="1" dirty="0" smtClean="0">
                <a:solidFill>
                  <a:srgbClr val="002B45"/>
                </a:solidFill>
              </a:rPr>
              <a:t>eller synpunkter </a:t>
            </a:r>
            <a:r>
              <a:rPr lang="sv-SE" sz="1600" b="1" dirty="0">
                <a:solidFill>
                  <a:srgbClr val="002B45"/>
                </a:solidFill>
              </a:rPr>
              <a:t>på formuleringen </a:t>
            </a:r>
            <a:endParaRPr lang="sv-SE" sz="1600" b="1" dirty="0" smtClean="0">
              <a:solidFill>
                <a:srgbClr val="002B45"/>
              </a:solidFill>
            </a:endParaRPr>
          </a:p>
          <a:p>
            <a:pPr marL="0" lvl="0" indent="0">
              <a:lnSpc>
                <a:spcPct val="100000"/>
              </a:lnSpc>
              <a:buNone/>
            </a:pPr>
            <a:r>
              <a:rPr lang="sv-SE" sz="1200" b="1" dirty="0">
                <a:solidFill>
                  <a:srgbClr val="002B45"/>
                </a:solidFill>
              </a:rPr>
              <a:t>Landsting/regioner </a:t>
            </a:r>
            <a:r>
              <a:rPr lang="sv-SE" sz="1200" b="1" dirty="0" smtClean="0">
                <a:solidFill>
                  <a:srgbClr val="002B45"/>
                </a:solidFill>
              </a:rPr>
              <a:t>: </a:t>
            </a:r>
            <a:r>
              <a:rPr lang="sv-SE" sz="1200" dirty="0" smtClean="0">
                <a:solidFill>
                  <a:srgbClr val="002B45"/>
                </a:solidFill>
              </a:rPr>
              <a:t>Värmland</a:t>
            </a:r>
            <a:r>
              <a:rPr lang="sv-SE" sz="1200" dirty="0">
                <a:solidFill>
                  <a:srgbClr val="002B45"/>
                </a:solidFill>
              </a:rPr>
              <a:t>, </a:t>
            </a:r>
            <a:r>
              <a:rPr lang="sv-SE" sz="1200" dirty="0" smtClean="0">
                <a:solidFill>
                  <a:srgbClr val="002B45"/>
                </a:solidFill>
              </a:rPr>
              <a:t>Jönköping. </a:t>
            </a:r>
            <a:r>
              <a:rPr lang="sv-SE" sz="1200" b="1" dirty="0" smtClean="0">
                <a:solidFill>
                  <a:srgbClr val="002B45"/>
                </a:solidFill>
              </a:rPr>
              <a:t>Kommuner:</a:t>
            </a:r>
            <a:r>
              <a:rPr lang="sv-SE" sz="1200" dirty="0" smtClean="0">
                <a:solidFill>
                  <a:srgbClr val="002B45"/>
                </a:solidFill>
              </a:rPr>
              <a:t> </a:t>
            </a:r>
            <a:r>
              <a:rPr lang="sv-SE" sz="1200" dirty="0">
                <a:solidFill>
                  <a:srgbClr val="002B45"/>
                </a:solidFill>
              </a:rPr>
              <a:t>Gävle, Linköping, Lund, Sandviken, Stockholm, </a:t>
            </a:r>
            <a:r>
              <a:rPr lang="sv-SE" sz="1200" dirty="0" smtClean="0">
                <a:solidFill>
                  <a:srgbClr val="002B45"/>
                </a:solidFill>
              </a:rPr>
              <a:t>Östhammar </a:t>
            </a:r>
            <a:r>
              <a:rPr lang="sv-SE" sz="1200" b="1" dirty="0" smtClean="0">
                <a:solidFill>
                  <a:srgbClr val="002B45"/>
                </a:solidFill>
              </a:rPr>
              <a:t>Myndigheter: </a:t>
            </a:r>
            <a:r>
              <a:rPr lang="sv-SE" sz="1200" dirty="0" smtClean="0">
                <a:solidFill>
                  <a:srgbClr val="002B45"/>
                </a:solidFill>
              </a:rPr>
              <a:t>Generalläkaren, IVO, HSAN, </a:t>
            </a:r>
            <a:r>
              <a:rPr lang="sv-SE" sz="1200" dirty="0" err="1" smtClean="0">
                <a:solidFill>
                  <a:srgbClr val="002B45"/>
                </a:solidFill>
              </a:rPr>
              <a:t>ehälsomyndigheten</a:t>
            </a:r>
            <a:r>
              <a:rPr lang="sv-SE" sz="1200" dirty="0">
                <a:solidFill>
                  <a:srgbClr val="002B45"/>
                </a:solidFill>
              </a:rPr>
              <a:t>, Läkemedelsverket</a:t>
            </a:r>
            <a:r>
              <a:rPr lang="sv-SE" sz="1200" dirty="0" smtClean="0">
                <a:solidFill>
                  <a:srgbClr val="002B45"/>
                </a:solidFill>
              </a:rPr>
              <a:t>, </a:t>
            </a:r>
            <a:r>
              <a:rPr lang="sv-SE" sz="1200" dirty="0">
                <a:solidFill>
                  <a:srgbClr val="002B45"/>
                </a:solidFill>
              </a:rPr>
              <a:t>SBU, Strålsäkerhetsmyndigheten, </a:t>
            </a:r>
            <a:r>
              <a:rPr lang="sv-SE" sz="1200" dirty="0" smtClean="0">
                <a:solidFill>
                  <a:srgbClr val="002B45"/>
                </a:solidFill>
              </a:rPr>
              <a:t>TLV, </a:t>
            </a:r>
            <a:r>
              <a:rPr lang="sv-SE" sz="1200" b="1" dirty="0" smtClean="0">
                <a:solidFill>
                  <a:srgbClr val="002B45"/>
                </a:solidFill>
              </a:rPr>
              <a:t>Vårdgivare: </a:t>
            </a:r>
            <a:r>
              <a:rPr lang="sv-SE" sz="1200" dirty="0" err="1" smtClean="0">
                <a:solidFill>
                  <a:srgbClr val="002B45"/>
                </a:solidFill>
              </a:rPr>
              <a:t>Attendo</a:t>
            </a:r>
            <a:r>
              <a:rPr lang="sv-SE" sz="1200" dirty="0">
                <a:solidFill>
                  <a:srgbClr val="002B45"/>
                </a:solidFill>
              </a:rPr>
              <a:t>, Sahlgrenska </a:t>
            </a:r>
            <a:r>
              <a:rPr lang="sv-SE" sz="1200" dirty="0" smtClean="0">
                <a:solidFill>
                  <a:srgbClr val="002B45"/>
                </a:solidFill>
              </a:rPr>
              <a:t>universitetssjukhuset. </a:t>
            </a:r>
            <a:r>
              <a:rPr lang="sv-SE" sz="1200" b="1" dirty="0" smtClean="0">
                <a:solidFill>
                  <a:srgbClr val="002B45"/>
                </a:solidFill>
              </a:rPr>
              <a:t>Organisationer: </a:t>
            </a:r>
            <a:r>
              <a:rPr lang="sv-SE" sz="1200" dirty="0" smtClean="0">
                <a:solidFill>
                  <a:srgbClr val="002B45"/>
                </a:solidFill>
              </a:rPr>
              <a:t>LIF, Nätverk </a:t>
            </a:r>
            <a:r>
              <a:rPr lang="sv-SE" sz="1200" dirty="0">
                <a:solidFill>
                  <a:srgbClr val="002B45"/>
                </a:solidFill>
              </a:rPr>
              <a:t>för Sveriges läkemedelskommittéer, PRO, Svensk förening för allmänmedicin, Svensk Förening för Sjuksköterskor i Diabetesvård, Sveriges Apoteksförening, </a:t>
            </a:r>
            <a:r>
              <a:rPr lang="sv-SE" sz="1200" dirty="0" smtClean="0">
                <a:solidFill>
                  <a:srgbClr val="002B45"/>
                </a:solidFill>
              </a:rPr>
              <a:t>Tandläkarförbundet (?)</a:t>
            </a:r>
            <a:endParaRPr lang="sv-SE" sz="1200" dirty="0">
              <a:solidFill>
                <a:srgbClr val="002B45"/>
              </a:solidFill>
            </a:endParaRPr>
          </a:p>
          <a:p>
            <a:pPr lvl="0"/>
            <a:r>
              <a:rPr lang="sv-SE" sz="1600" b="1" dirty="0">
                <a:solidFill>
                  <a:srgbClr val="002B45"/>
                </a:solidFill>
              </a:rPr>
              <a:t>1/3 är negativa </a:t>
            </a:r>
            <a:endParaRPr lang="sv-SE" sz="1600" b="1" dirty="0" smtClean="0">
              <a:solidFill>
                <a:srgbClr val="002B45"/>
              </a:solidFill>
            </a:endParaRPr>
          </a:p>
          <a:p>
            <a:pPr marL="0" lvl="0" indent="0">
              <a:lnSpc>
                <a:spcPct val="100000"/>
              </a:lnSpc>
              <a:buNone/>
            </a:pPr>
            <a:r>
              <a:rPr lang="sv-SE" sz="1200" b="1" dirty="0" smtClean="0">
                <a:solidFill>
                  <a:srgbClr val="002B45"/>
                </a:solidFill>
              </a:rPr>
              <a:t>Landsting/regioner:</a:t>
            </a:r>
            <a:r>
              <a:rPr lang="sv-SE" sz="1200" dirty="0" smtClean="0">
                <a:solidFill>
                  <a:srgbClr val="002B45"/>
                </a:solidFill>
              </a:rPr>
              <a:t> </a:t>
            </a:r>
            <a:r>
              <a:rPr lang="sv-SE" sz="1200" dirty="0">
                <a:solidFill>
                  <a:srgbClr val="002B45"/>
                </a:solidFill>
              </a:rPr>
              <a:t>Västernorrland, Västmanland, Norrbotten, Gävleborg, Halland, </a:t>
            </a:r>
            <a:r>
              <a:rPr lang="sv-SE" sz="1200" dirty="0" smtClean="0">
                <a:solidFill>
                  <a:srgbClr val="002B45"/>
                </a:solidFill>
              </a:rPr>
              <a:t>Skåne. </a:t>
            </a:r>
            <a:r>
              <a:rPr lang="sv-SE" sz="1200" b="1" dirty="0" smtClean="0">
                <a:solidFill>
                  <a:srgbClr val="002B45"/>
                </a:solidFill>
              </a:rPr>
              <a:t>Kommuner: </a:t>
            </a:r>
            <a:r>
              <a:rPr lang="sv-SE" sz="1200" dirty="0" smtClean="0">
                <a:solidFill>
                  <a:srgbClr val="002B45"/>
                </a:solidFill>
              </a:rPr>
              <a:t>Falun, </a:t>
            </a:r>
            <a:r>
              <a:rPr lang="sv-SE" sz="1200" dirty="0">
                <a:solidFill>
                  <a:srgbClr val="002B45"/>
                </a:solidFill>
              </a:rPr>
              <a:t>Mullsjö, Solna, </a:t>
            </a:r>
            <a:r>
              <a:rPr lang="sv-SE" sz="1200" dirty="0" smtClean="0">
                <a:solidFill>
                  <a:srgbClr val="002B45"/>
                </a:solidFill>
              </a:rPr>
              <a:t>Örebro, </a:t>
            </a:r>
            <a:r>
              <a:rPr lang="sv-SE" sz="1200" b="1" dirty="0" smtClean="0">
                <a:solidFill>
                  <a:srgbClr val="002B45"/>
                </a:solidFill>
              </a:rPr>
              <a:t>Vårdgivare:</a:t>
            </a:r>
            <a:r>
              <a:rPr lang="sv-SE" sz="1200" dirty="0" smtClean="0">
                <a:solidFill>
                  <a:srgbClr val="002B45"/>
                </a:solidFill>
              </a:rPr>
              <a:t> Danderyds </a:t>
            </a:r>
            <a:r>
              <a:rPr lang="sv-SE" sz="1200" dirty="0">
                <a:solidFill>
                  <a:srgbClr val="002B45"/>
                </a:solidFill>
              </a:rPr>
              <a:t>sjukhus </a:t>
            </a:r>
            <a:r>
              <a:rPr lang="sv-SE" sz="1200" dirty="0" smtClean="0">
                <a:solidFill>
                  <a:srgbClr val="002B45"/>
                </a:solidFill>
              </a:rPr>
              <a:t>AB, </a:t>
            </a:r>
            <a:r>
              <a:rPr lang="sv-SE" sz="1200" b="1" dirty="0" smtClean="0">
                <a:solidFill>
                  <a:srgbClr val="002B45"/>
                </a:solidFill>
              </a:rPr>
              <a:t>Organisationer:</a:t>
            </a:r>
            <a:r>
              <a:rPr lang="sv-SE" sz="1200" dirty="0" smtClean="0">
                <a:solidFill>
                  <a:srgbClr val="002B45"/>
                </a:solidFill>
              </a:rPr>
              <a:t>  Apotekarsocieteten</a:t>
            </a:r>
            <a:r>
              <a:rPr lang="sv-SE" sz="1200" dirty="0">
                <a:solidFill>
                  <a:srgbClr val="002B45"/>
                </a:solidFill>
              </a:rPr>
              <a:t>, ALARM, Riksföreningen för anestesi och intensivvård, MAS och </a:t>
            </a:r>
            <a:r>
              <a:rPr lang="sv-SE" sz="1200" dirty="0" smtClean="0">
                <a:solidFill>
                  <a:srgbClr val="002B45"/>
                </a:solidFill>
              </a:rPr>
              <a:t>MAR-föreningen</a:t>
            </a:r>
            <a:r>
              <a:rPr lang="sv-SE" sz="1200" dirty="0">
                <a:solidFill>
                  <a:srgbClr val="002B45"/>
                </a:solidFill>
              </a:rPr>
              <a:t>, Svenska Barnmorskeförbundet, Svensk sjuksköterskeförening, Vårdförbundet, Yrkesföreningen Sveriges Undersköterskor &amp; Specialistundersköterskor, Sveriges Farmaceuter </a:t>
            </a:r>
            <a:r>
              <a:rPr lang="sv-SE" sz="1200" dirty="0" smtClean="0">
                <a:solidFill>
                  <a:srgbClr val="002B45"/>
                </a:solidFill>
              </a:rPr>
              <a:t>(?)</a:t>
            </a:r>
            <a:endParaRPr lang="sv-SE" sz="1200" dirty="0">
              <a:solidFill>
                <a:srgbClr val="002B45"/>
              </a:solidFill>
            </a:endParaRPr>
          </a:p>
          <a:p>
            <a:endParaRPr lang="sv-SE" dirty="0"/>
          </a:p>
        </p:txBody>
      </p:sp>
      <p:sp>
        <p:nvSpPr>
          <p:cNvPr id="5" name="Platshållare för sidfot 4"/>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3</a:t>
            </a:fld>
            <a:endParaRPr lang="sv-SE" dirty="0"/>
          </a:p>
        </p:txBody>
      </p:sp>
    </p:spTree>
    <p:extLst>
      <p:ext uri="{BB962C8B-B14F-4D97-AF65-F5344CB8AC3E}">
        <p14:creationId xmlns:p14="http://schemas.microsoft.com/office/powerpoint/2010/main" val="689973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Synpunkter om delegering, exempel:	</a:t>
            </a:r>
            <a:endParaRPr lang="sv-SE" dirty="0"/>
          </a:p>
        </p:txBody>
      </p:sp>
      <p:sp>
        <p:nvSpPr>
          <p:cNvPr id="5" name="Platshållare för sidfot 4"/>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t>4</a:t>
            </a:fld>
            <a:endParaRPr lang="sv-SE"/>
          </a:p>
        </p:txBody>
      </p:sp>
      <p:sp>
        <p:nvSpPr>
          <p:cNvPr id="3" name="Rektangel med rundade hörn 2"/>
          <p:cNvSpPr/>
          <p:nvPr/>
        </p:nvSpPr>
        <p:spPr>
          <a:xfrm>
            <a:off x="414867" y="4301067"/>
            <a:ext cx="3801533" cy="1354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50" indent="0">
              <a:buNone/>
            </a:pPr>
            <a:r>
              <a:rPr lang="sv-SE" dirty="0">
                <a:solidFill>
                  <a:schemeClr val="bg1"/>
                </a:solidFill>
              </a:rPr>
              <a:t>Delegering fungerar dåligt inom den kommunala hälso- och sjukvården</a:t>
            </a:r>
          </a:p>
        </p:txBody>
      </p:sp>
      <p:sp>
        <p:nvSpPr>
          <p:cNvPr id="7" name="Ellips 6"/>
          <p:cNvSpPr/>
          <p:nvPr/>
        </p:nvSpPr>
        <p:spPr>
          <a:xfrm>
            <a:off x="592668" y="1756833"/>
            <a:ext cx="3141132" cy="2036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solidFill>
                  <a:schemeClr val="bg1"/>
                </a:solidFill>
              </a:rPr>
              <a:t>Tolkar förslaget som ett godkännande av  ”generell” delegering</a:t>
            </a:r>
          </a:p>
        </p:txBody>
      </p:sp>
      <p:sp>
        <p:nvSpPr>
          <p:cNvPr id="8" name="Rektangel 7"/>
          <p:cNvSpPr/>
          <p:nvPr/>
        </p:nvSpPr>
        <p:spPr>
          <a:xfrm>
            <a:off x="5215468" y="4140199"/>
            <a:ext cx="3191932" cy="1515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Restriktioner kring delegering efterfrågas, läkemedel, patienter, viss vård</a:t>
            </a:r>
          </a:p>
          <a:p>
            <a:pPr algn="ctr"/>
            <a:endParaRPr lang="sv-SE" dirty="0"/>
          </a:p>
        </p:txBody>
      </p:sp>
      <p:sp>
        <p:nvSpPr>
          <p:cNvPr id="9" name="Rektangel med rundade hörn 8"/>
          <p:cNvSpPr/>
          <p:nvPr/>
        </p:nvSpPr>
        <p:spPr>
          <a:xfrm>
            <a:off x="4216400" y="1405467"/>
            <a:ext cx="37338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För att minska kostnaderna kommer vårdgivarna att anställa outbildad (och därmed billigare) personal istället för utbildade sjuksköterskor</a:t>
            </a:r>
            <a:r>
              <a:rPr lang="sv-SE" dirty="0">
                <a:solidFill>
                  <a:srgbClr val="606060"/>
                </a:solidFill>
              </a:rPr>
              <a:t>. </a:t>
            </a:r>
          </a:p>
          <a:p>
            <a:pPr algn="ctr"/>
            <a:endParaRPr lang="sv-SE" dirty="0"/>
          </a:p>
        </p:txBody>
      </p:sp>
    </p:spTree>
    <p:extLst>
      <p:ext uri="{BB962C8B-B14F-4D97-AF65-F5344CB8AC3E}">
        <p14:creationId xmlns:p14="http://schemas.microsoft.com/office/powerpoint/2010/main" val="2745697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Vad tyckte Vårdförbundet om delegering?</a:t>
            </a:r>
            <a:endParaRPr lang="sv-SE" dirty="0"/>
          </a:p>
        </p:txBody>
      </p:sp>
      <p:sp>
        <p:nvSpPr>
          <p:cNvPr id="10" name="Platshållare för text 9"/>
          <p:cNvSpPr>
            <a:spLocks noGrp="1"/>
          </p:cNvSpPr>
          <p:nvPr>
            <p:ph idx="1"/>
          </p:nvPr>
        </p:nvSpPr>
        <p:spPr/>
        <p:txBody>
          <a:bodyPr/>
          <a:lstStyle/>
          <a:p>
            <a:pPr marL="285750" indent="-285750">
              <a:buFont typeface="Arial" pitchFamily="34" charset="0"/>
              <a:buChar char="•"/>
            </a:pPr>
            <a:r>
              <a:rPr lang="sv-SE" dirty="0" smtClean="0">
                <a:solidFill>
                  <a:srgbClr val="606060"/>
                </a:solidFill>
              </a:rPr>
              <a:t>Behövs mer kunskap om konsekvenserna för patientsäkerheten</a:t>
            </a:r>
          </a:p>
          <a:p>
            <a:pPr marL="285750" indent="-285750">
              <a:buFont typeface="Arial" pitchFamily="34" charset="0"/>
              <a:buChar char="•"/>
            </a:pPr>
            <a:r>
              <a:rPr lang="sv-SE" dirty="0" smtClean="0">
                <a:solidFill>
                  <a:srgbClr val="606060"/>
                </a:solidFill>
              </a:rPr>
              <a:t>Dra tillbaka förslaget i avvaktan på analys</a:t>
            </a:r>
          </a:p>
          <a:p>
            <a:pPr marL="285750" indent="-285750">
              <a:buFont typeface="Arial" pitchFamily="34" charset="0"/>
              <a:buChar char="•"/>
            </a:pPr>
            <a:r>
              <a:rPr lang="sv-SE" dirty="0" smtClean="0">
                <a:solidFill>
                  <a:srgbClr val="606060"/>
                </a:solidFill>
              </a:rPr>
              <a:t>Borde hanteras inom ramen för översyn av delegeringsföreskriften</a:t>
            </a:r>
          </a:p>
          <a:p>
            <a:pPr marL="0" indent="0">
              <a:buNone/>
            </a:pPr>
            <a:endParaRPr lang="sv-SE" dirty="0" smtClean="0">
              <a:solidFill>
                <a:srgbClr val="606060"/>
              </a:solidFill>
            </a:endParaRPr>
          </a:p>
          <a:p>
            <a:pPr marL="285750" indent="-285750">
              <a:buFont typeface="Arial" pitchFamily="34" charset="0"/>
              <a:buChar char="•"/>
            </a:pPr>
            <a:r>
              <a:rPr lang="sv-SE" dirty="0" smtClean="0">
                <a:solidFill>
                  <a:srgbClr val="606060"/>
                </a:solidFill>
              </a:rPr>
              <a:t>Sänkta kompetenskrav ger inte säkrare vård</a:t>
            </a:r>
          </a:p>
          <a:p>
            <a:pPr marL="285750" indent="-285750">
              <a:buFont typeface="Arial" pitchFamily="34" charset="0"/>
              <a:buChar char="•"/>
            </a:pPr>
            <a:r>
              <a:rPr lang="sv-SE" dirty="0" smtClean="0">
                <a:solidFill>
                  <a:srgbClr val="606060"/>
                </a:solidFill>
              </a:rPr>
              <a:t>Lönebesparing + statusförändring kan inte motivera ändring</a:t>
            </a:r>
          </a:p>
          <a:p>
            <a:pPr marL="285750" indent="-285750">
              <a:buFont typeface="Arial" pitchFamily="34" charset="0"/>
              <a:buChar char="•"/>
            </a:pPr>
            <a:r>
              <a:rPr lang="sv-SE" dirty="0" smtClean="0">
                <a:solidFill>
                  <a:srgbClr val="606060"/>
                </a:solidFill>
              </a:rPr>
              <a:t>OK med samma regler i vården, men de måste utformas så att patientsäkerheten inte hotas. Ex. genom begränsningar (iordningsställande/administrationsätt, typ av läkemedel, verksamhet).</a:t>
            </a:r>
            <a:endParaRPr lang="sv-SE" dirty="0">
              <a:solidFill>
                <a:srgbClr val="606060"/>
              </a:solidFill>
            </a:endParaRPr>
          </a:p>
          <a:p>
            <a:endParaRPr lang="sv-SE" dirty="0" smtClean="0">
              <a:solidFill>
                <a:srgbClr val="606060"/>
              </a:solidFill>
            </a:endParaRPr>
          </a:p>
          <a:p>
            <a:endParaRPr lang="sv-SE" dirty="0">
              <a:solidFill>
                <a:srgbClr val="606060"/>
              </a:solidFill>
            </a:endParaRPr>
          </a:p>
          <a:p>
            <a:pPr marL="285750" indent="-285750">
              <a:buFont typeface="Arial" pitchFamily="34" charset="0"/>
              <a:buChar char="•"/>
            </a:pPr>
            <a:endParaRPr lang="sv-SE" dirty="0"/>
          </a:p>
        </p:txBody>
      </p:sp>
      <p:sp>
        <p:nvSpPr>
          <p:cNvPr id="3" name="Platshållare för sidfot 2"/>
          <p:cNvSpPr>
            <a:spLocks noGrp="1"/>
          </p:cNvSpPr>
          <p:nvPr>
            <p:ph type="ftr" sz="quarter" idx="11"/>
          </p:nvPr>
        </p:nvSpPr>
        <p:spPr/>
        <p:txBody>
          <a:bodyPr/>
          <a:lstStyle/>
          <a:p>
            <a:r>
              <a:rPr lang="sv-SE" smtClean="0"/>
              <a:t>Nya föreskrifter och allmänna råd om läkemedelshantering 2018-01-01 </a:t>
            </a:r>
            <a:endParaRPr lang="sv-SE"/>
          </a:p>
        </p:txBody>
      </p:sp>
      <p:sp>
        <p:nvSpPr>
          <p:cNvPr id="4" name="Platshållare för bildnummer 3"/>
          <p:cNvSpPr>
            <a:spLocks noGrp="1"/>
          </p:cNvSpPr>
          <p:nvPr>
            <p:ph type="sldNum" sz="quarter" idx="12"/>
          </p:nvPr>
        </p:nvSpPr>
        <p:spPr/>
        <p:txBody>
          <a:bodyPr/>
          <a:lstStyle/>
          <a:p>
            <a:fld id="{66B1A10B-6391-4DEF-8E56-F41D0D9EFA9D}" type="slidenum">
              <a:rPr lang="sv-SE" smtClean="0"/>
              <a:t>5</a:t>
            </a:fld>
            <a:endParaRPr lang="sv-SE"/>
          </a:p>
        </p:txBody>
      </p:sp>
    </p:spTree>
    <p:extLst>
      <p:ext uri="{BB962C8B-B14F-4D97-AF65-F5344CB8AC3E}">
        <p14:creationId xmlns:p14="http://schemas.microsoft.com/office/powerpoint/2010/main" val="1642697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34106" y="561224"/>
            <a:ext cx="7088715" cy="795862"/>
          </a:xfrm>
        </p:spPr>
        <p:txBody>
          <a:bodyPr/>
          <a:lstStyle/>
          <a:p>
            <a:r>
              <a:rPr lang="sv-SE" dirty="0" smtClean="0"/>
              <a:t>Hur blev det?</a:t>
            </a:r>
            <a:endParaRPr lang="sv-SE" dirty="0"/>
          </a:p>
        </p:txBody>
      </p:sp>
      <p:sp>
        <p:nvSpPr>
          <p:cNvPr id="6" name="Platshållare för innehåll 5"/>
          <p:cNvSpPr>
            <a:spLocks noGrp="1"/>
          </p:cNvSpPr>
          <p:nvPr>
            <p:ph sz="half" idx="2"/>
          </p:nvPr>
        </p:nvSpPr>
        <p:spPr>
          <a:xfrm>
            <a:off x="3756454" y="1618734"/>
            <a:ext cx="5004487" cy="4145279"/>
          </a:xfrm>
        </p:spPr>
        <p:txBody>
          <a:bodyPr/>
          <a:lstStyle/>
          <a:p>
            <a:pPr lvl="0"/>
            <a:r>
              <a:rPr lang="sv-SE" sz="1800" dirty="0" smtClean="0"/>
              <a:t>Beslut av Socialstyrelsens styrelse 2017-04-19 om Socialstyrelsens </a:t>
            </a:r>
            <a:r>
              <a:rPr lang="sv-SE" sz="1800" dirty="0"/>
              <a:t>föreskrifter och allmänna råd om ordination och hantering av läkemedel i hälso- och sjukvården (HSLF-FS </a:t>
            </a:r>
            <a:r>
              <a:rPr lang="sv-SE" sz="1800" dirty="0" smtClean="0"/>
              <a:t>2017:37)</a:t>
            </a:r>
          </a:p>
          <a:p>
            <a:pPr lvl="0"/>
            <a:r>
              <a:rPr lang="sv-SE" sz="1800" dirty="0" smtClean="0"/>
              <a:t>Börjar gälla </a:t>
            </a:r>
            <a:r>
              <a:rPr lang="sv-SE" sz="1800" b="1" dirty="0" smtClean="0">
                <a:solidFill>
                  <a:srgbClr val="FF0000"/>
                </a:solidFill>
              </a:rPr>
              <a:t>den 1 januari 2018</a:t>
            </a:r>
          </a:p>
          <a:p>
            <a:pPr lvl="0"/>
            <a:r>
              <a:rPr lang="sv-SE" sz="1800" dirty="0" smtClean="0"/>
              <a:t>Handbok</a:t>
            </a:r>
            <a:endParaRPr lang="sv-SE" sz="1800" dirty="0"/>
          </a:p>
          <a:p>
            <a:pPr lvl="0"/>
            <a:r>
              <a:rPr lang="sv-SE" sz="1800" dirty="0" smtClean="0"/>
              <a:t>Frågor och svar</a:t>
            </a:r>
          </a:p>
          <a:p>
            <a:pPr lvl="0"/>
            <a:r>
              <a:rPr lang="sv-SE" sz="1800" dirty="0" err="1" smtClean="0"/>
              <a:t>Podd</a:t>
            </a:r>
            <a:endParaRPr lang="sv-SE" sz="1800" dirty="0" smtClean="0"/>
          </a:p>
          <a:p>
            <a:pPr lvl="0"/>
            <a:r>
              <a:rPr lang="sv-SE" sz="1800" dirty="0" smtClean="0"/>
              <a:t>Regionala seminariedagar</a:t>
            </a:r>
          </a:p>
          <a:p>
            <a:pPr lvl="0"/>
            <a:r>
              <a:rPr lang="sv-SE" sz="1800" dirty="0" smtClean="0"/>
              <a:t>Uppföljning efter ett år</a:t>
            </a:r>
            <a:endParaRPr lang="sv-SE" sz="1800" dirty="0"/>
          </a:p>
          <a:p>
            <a:pPr marL="0" indent="0">
              <a:buNone/>
            </a:pPr>
            <a:r>
              <a:rPr lang="sv-SE" sz="1800" dirty="0"/>
              <a:t> </a:t>
            </a:r>
          </a:p>
          <a:p>
            <a:pPr marL="0" indent="0">
              <a:buNone/>
            </a:pPr>
            <a:r>
              <a:rPr lang="sv-SE" sz="1800" b="1" dirty="0" smtClean="0"/>
              <a:t> </a:t>
            </a:r>
          </a:p>
          <a:p>
            <a:pPr marL="0" indent="0">
              <a:buNone/>
            </a:pPr>
            <a:endParaRPr lang="sv-SE" sz="1800" dirty="0"/>
          </a:p>
          <a:p>
            <a:endParaRPr lang="sv-SE" dirty="0"/>
          </a:p>
        </p:txBody>
      </p:sp>
      <p:sp>
        <p:nvSpPr>
          <p:cNvPr id="3" name="Platshållare för sidfot 2"/>
          <p:cNvSpPr>
            <a:spLocks noGrp="1"/>
          </p:cNvSpPr>
          <p:nvPr>
            <p:ph type="ftr" sz="quarter" idx="3"/>
          </p:nvPr>
        </p:nvSpPr>
        <p:spPr/>
        <p:txBody>
          <a:bodyPr/>
          <a:lstStyle/>
          <a:p>
            <a:r>
              <a:rPr lang="sv-SE" smtClean="0"/>
              <a:t>Nya föreskrifter och allmänna råd om läkemedelshantering 2018-01-01 </a:t>
            </a:r>
            <a:endParaRPr lang="sv-SE" dirty="0"/>
          </a:p>
        </p:txBody>
      </p:sp>
      <p:sp>
        <p:nvSpPr>
          <p:cNvPr id="4" name="Platshållare för bildnummer 3"/>
          <p:cNvSpPr>
            <a:spLocks noGrp="1"/>
          </p:cNvSpPr>
          <p:nvPr>
            <p:ph type="sldNum" sz="quarter" idx="12"/>
          </p:nvPr>
        </p:nvSpPr>
        <p:spPr/>
        <p:txBody>
          <a:bodyPr/>
          <a:lstStyle/>
          <a:p>
            <a:fld id="{02C6143E-F046-4F7E-BBFF-73E52695051A}" type="slidenum">
              <a:rPr lang="sv-SE" smtClean="0"/>
              <a:pPr/>
              <a:t>6</a:t>
            </a:fld>
            <a:endParaRPr lang="sv-SE"/>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56" y="1618734"/>
            <a:ext cx="3079399" cy="4621427"/>
          </a:xfrm>
          <a:prstGeom prst="rect">
            <a:avLst/>
          </a:prstGeom>
        </p:spPr>
      </p:pic>
    </p:spTree>
    <p:extLst>
      <p:ext uri="{BB962C8B-B14F-4D97-AF65-F5344CB8AC3E}">
        <p14:creationId xmlns:p14="http://schemas.microsoft.com/office/powerpoint/2010/main" val="276201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rot="16200000">
            <a:off x="-1305560" y="3314703"/>
            <a:ext cx="4377270" cy="795862"/>
          </a:xfrm>
        </p:spPr>
        <p:txBody>
          <a:bodyPr/>
          <a:lstStyle/>
          <a:p>
            <a:pPr lvl="0"/>
            <a:r>
              <a:rPr lang="sv-SE" dirty="0" smtClean="0"/>
              <a:t>Innehåll: </a:t>
            </a:r>
            <a:r>
              <a:rPr lang="sv-SE" dirty="0"/>
              <a:t>HSLF-FS 2017:37</a:t>
            </a:r>
            <a:br>
              <a:rPr lang="sv-SE" dirty="0"/>
            </a:br>
            <a:endParaRPr lang="sv-SE" dirty="0"/>
          </a:p>
        </p:txBody>
      </p:sp>
      <p:sp>
        <p:nvSpPr>
          <p:cNvPr id="8" name="Platshållare för innehåll 7"/>
          <p:cNvSpPr>
            <a:spLocks noGrp="1"/>
          </p:cNvSpPr>
          <p:nvPr>
            <p:ph idx="1"/>
          </p:nvPr>
        </p:nvSpPr>
        <p:spPr>
          <a:xfrm>
            <a:off x="1469880" y="680720"/>
            <a:ext cx="7768880" cy="5669280"/>
          </a:xfrm>
        </p:spPr>
        <p:txBody>
          <a:bodyPr/>
          <a:lstStyle/>
          <a:p>
            <a:pPr>
              <a:lnSpc>
                <a:spcPct val="100000"/>
              </a:lnSpc>
            </a:pPr>
            <a:r>
              <a:rPr lang="sv-SE" sz="1600" dirty="0">
                <a:solidFill>
                  <a:schemeClr val="tx1">
                    <a:lumMod val="65000"/>
                    <a:lumOff val="35000"/>
                  </a:schemeClr>
                </a:solidFill>
              </a:rPr>
              <a:t>Kap. </a:t>
            </a:r>
            <a:r>
              <a:rPr lang="sv-SE" sz="1600" dirty="0" smtClean="0">
                <a:solidFill>
                  <a:schemeClr val="tx1">
                    <a:lumMod val="65000"/>
                    <a:lumOff val="35000"/>
                  </a:schemeClr>
                </a:solidFill>
              </a:rPr>
              <a:t>1 - Innehåll</a:t>
            </a:r>
            <a:endParaRPr lang="sv-SE" sz="1600" dirty="0">
              <a:solidFill>
                <a:schemeClr val="tx1">
                  <a:lumMod val="65000"/>
                  <a:lumOff val="35000"/>
                </a:schemeClr>
              </a:solidFill>
            </a:endParaRPr>
          </a:p>
          <a:p>
            <a:pPr>
              <a:lnSpc>
                <a:spcPct val="100000"/>
              </a:lnSpc>
            </a:pPr>
            <a:r>
              <a:rPr lang="sv-SE" sz="1600" dirty="0" smtClean="0">
                <a:solidFill>
                  <a:schemeClr val="tx1">
                    <a:lumMod val="65000"/>
                    <a:lumOff val="35000"/>
                  </a:schemeClr>
                </a:solidFill>
              </a:rPr>
              <a:t>Kap. 2 – Tillämpningsområde</a:t>
            </a:r>
          </a:p>
          <a:p>
            <a:pPr>
              <a:lnSpc>
                <a:spcPct val="100000"/>
              </a:lnSpc>
            </a:pPr>
            <a:r>
              <a:rPr lang="sv-SE" sz="1600" dirty="0" smtClean="0">
                <a:solidFill>
                  <a:schemeClr val="tx1">
                    <a:lumMod val="65000"/>
                    <a:lumOff val="35000"/>
                  </a:schemeClr>
                </a:solidFill>
              </a:rPr>
              <a:t>Kap</a:t>
            </a:r>
            <a:r>
              <a:rPr lang="sv-SE" sz="1600" dirty="0">
                <a:solidFill>
                  <a:schemeClr val="tx1">
                    <a:lumMod val="65000"/>
                    <a:lumOff val="35000"/>
                  </a:schemeClr>
                </a:solidFill>
              </a:rPr>
              <a:t>. 3 – Definitioner</a:t>
            </a:r>
          </a:p>
          <a:p>
            <a:pPr>
              <a:lnSpc>
                <a:spcPct val="100000"/>
              </a:lnSpc>
            </a:pPr>
            <a:r>
              <a:rPr lang="sv-SE" sz="1600" dirty="0">
                <a:solidFill>
                  <a:schemeClr val="tx1">
                    <a:lumMod val="65000"/>
                    <a:lumOff val="35000"/>
                  </a:schemeClr>
                </a:solidFill>
              </a:rPr>
              <a:t>Kap. 4 – Ledningssystem</a:t>
            </a:r>
          </a:p>
          <a:p>
            <a:pPr>
              <a:lnSpc>
                <a:spcPct val="100000"/>
              </a:lnSpc>
            </a:pPr>
            <a:r>
              <a:rPr lang="sv-SE" sz="1600" dirty="0">
                <a:solidFill>
                  <a:schemeClr val="tx1">
                    <a:lumMod val="65000"/>
                    <a:lumOff val="35000"/>
                  </a:schemeClr>
                </a:solidFill>
              </a:rPr>
              <a:t>Kap. 5 – Behörighet att ordinera läkemedel</a:t>
            </a:r>
          </a:p>
          <a:p>
            <a:pPr>
              <a:lnSpc>
                <a:spcPct val="100000"/>
              </a:lnSpc>
            </a:pPr>
            <a:r>
              <a:rPr lang="sv-SE" sz="1600" dirty="0">
                <a:solidFill>
                  <a:schemeClr val="tx1">
                    <a:lumMod val="65000"/>
                    <a:lumOff val="35000"/>
                  </a:schemeClr>
                </a:solidFill>
              </a:rPr>
              <a:t>Kap. 6 – Ordination av läkemedel</a:t>
            </a:r>
          </a:p>
          <a:p>
            <a:pPr>
              <a:lnSpc>
                <a:spcPct val="100000"/>
              </a:lnSpc>
            </a:pPr>
            <a:r>
              <a:rPr lang="sv-SE" sz="1600" dirty="0">
                <a:solidFill>
                  <a:schemeClr val="tx1">
                    <a:lumMod val="65000"/>
                    <a:lumOff val="35000"/>
                  </a:schemeClr>
                </a:solidFill>
              </a:rPr>
              <a:t>Kap. 7 – Behörighet att iordningsställa, administrera och överlämna </a:t>
            </a:r>
            <a:endParaRPr lang="sv-SE" sz="1600" dirty="0" smtClean="0">
              <a:solidFill>
                <a:schemeClr val="tx1">
                  <a:lumMod val="65000"/>
                  <a:lumOff val="35000"/>
                </a:schemeClr>
              </a:solidFill>
            </a:endParaRPr>
          </a:p>
          <a:p>
            <a:pPr>
              <a:lnSpc>
                <a:spcPct val="100000"/>
              </a:lnSpc>
            </a:pPr>
            <a:r>
              <a:rPr lang="sv-SE" sz="1600" dirty="0" smtClean="0">
                <a:solidFill>
                  <a:schemeClr val="tx1">
                    <a:lumMod val="65000"/>
                    <a:lumOff val="35000"/>
                  </a:schemeClr>
                </a:solidFill>
              </a:rPr>
              <a:t>Kap</a:t>
            </a:r>
            <a:r>
              <a:rPr lang="sv-SE" sz="1600" dirty="0">
                <a:solidFill>
                  <a:schemeClr val="tx1">
                    <a:lumMod val="65000"/>
                    <a:lumOff val="35000"/>
                  </a:schemeClr>
                </a:solidFill>
              </a:rPr>
              <a:t>. 8 – Iordningsställande och administrering eller överlämnande </a:t>
            </a:r>
            <a:endParaRPr lang="sv-SE" sz="1600" dirty="0" smtClean="0">
              <a:solidFill>
                <a:schemeClr val="tx1">
                  <a:lumMod val="65000"/>
                  <a:lumOff val="35000"/>
                </a:schemeClr>
              </a:solidFill>
            </a:endParaRPr>
          </a:p>
          <a:p>
            <a:pPr>
              <a:lnSpc>
                <a:spcPct val="100000"/>
              </a:lnSpc>
            </a:pPr>
            <a:r>
              <a:rPr lang="sv-SE" sz="1600" dirty="0" smtClean="0">
                <a:solidFill>
                  <a:schemeClr val="tx1">
                    <a:lumMod val="65000"/>
                    <a:lumOff val="35000"/>
                  </a:schemeClr>
                </a:solidFill>
              </a:rPr>
              <a:t>Kap</a:t>
            </a:r>
            <a:r>
              <a:rPr lang="sv-SE" sz="1600" dirty="0">
                <a:solidFill>
                  <a:schemeClr val="tx1">
                    <a:lumMod val="65000"/>
                    <a:lumOff val="35000"/>
                  </a:schemeClr>
                </a:solidFill>
              </a:rPr>
              <a:t>. 9 – Delegering av iordningsställande och administrering eller </a:t>
            </a:r>
            <a:r>
              <a:rPr lang="sv-SE" sz="1600" dirty="0" smtClean="0">
                <a:solidFill>
                  <a:schemeClr val="tx1">
                    <a:lumMod val="65000"/>
                    <a:lumOff val="35000"/>
                  </a:schemeClr>
                </a:solidFill>
              </a:rPr>
              <a:t>överlämnande</a:t>
            </a:r>
          </a:p>
          <a:p>
            <a:pPr>
              <a:lnSpc>
                <a:spcPct val="100000"/>
              </a:lnSpc>
            </a:pPr>
            <a:r>
              <a:rPr lang="sv-SE" sz="1600" dirty="0" smtClean="0">
                <a:solidFill>
                  <a:schemeClr val="tx1">
                    <a:lumMod val="65000"/>
                    <a:lumOff val="35000"/>
                  </a:schemeClr>
                </a:solidFill>
              </a:rPr>
              <a:t>Kap. 10 – Ställningstagande till pågående läkemedelsbehandling vid inskrivning</a:t>
            </a:r>
          </a:p>
          <a:p>
            <a:pPr>
              <a:lnSpc>
                <a:spcPct val="100000"/>
              </a:lnSpc>
            </a:pPr>
            <a:r>
              <a:rPr lang="sv-SE" sz="1600" dirty="0" smtClean="0">
                <a:solidFill>
                  <a:schemeClr val="tx1">
                    <a:lumMod val="65000"/>
                    <a:lumOff val="35000"/>
                  </a:schemeClr>
                </a:solidFill>
              </a:rPr>
              <a:t>Kap. 11 -  Läkemedelsgenomgångar</a:t>
            </a:r>
          </a:p>
          <a:p>
            <a:pPr>
              <a:lnSpc>
                <a:spcPct val="100000"/>
              </a:lnSpc>
            </a:pPr>
            <a:r>
              <a:rPr lang="sv-SE" sz="1600" dirty="0" smtClean="0">
                <a:solidFill>
                  <a:schemeClr val="tx1">
                    <a:lumMod val="65000"/>
                    <a:lumOff val="35000"/>
                  </a:schemeClr>
                </a:solidFill>
              </a:rPr>
              <a:t>Kap. 12 – Kontroll och förvaring samt rekvisition av läkemedel</a:t>
            </a:r>
          </a:p>
          <a:p>
            <a:pPr>
              <a:lnSpc>
                <a:spcPct val="100000"/>
              </a:lnSpc>
            </a:pPr>
            <a:r>
              <a:rPr lang="sv-SE" sz="1600" dirty="0" smtClean="0">
                <a:solidFill>
                  <a:schemeClr val="tx1">
                    <a:lumMod val="65000"/>
                    <a:lumOff val="35000"/>
                  </a:schemeClr>
                </a:solidFill>
              </a:rPr>
              <a:t>Kap. 13 - Undantag</a:t>
            </a:r>
            <a:endParaRPr lang="sv-SE" dirty="0">
              <a:solidFill>
                <a:schemeClr val="tx1">
                  <a:lumMod val="65000"/>
                  <a:lumOff val="35000"/>
                </a:schemeClr>
              </a:solidFill>
            </a:endParaRPr>
          </a:p>
        </p:txBody>
      </p:sp>
      <p:sp>
        <p:nvSpPr>
          <p:cNvPr id="6" name="Platshållare för sidfot 5"/>
          <p:cNvSpPr>
            <a:spLocks noGrp="1"/>
          </p:cNvSpPr>
          <p:nvPr>
            <p:ph type="ftr" sz="quarter" idx="11"/>
          </p:nvPr>
        </p:nvSpPr>
        <p:spPr/>
        <p:txBody>
          <a:bodyPr/>
          <a:lstStyle/>
          <a:p>
            <a:r>
              <a:rPr lang="sv-SE" smtClean="0"/>
              <a:t>Nya föreskrifter och allmänna råd om läkemedelshantering 2018-01-01 </a:t>
            </a:r>
            <a:endParaRPr lang="sv-SE" dirty="0"/>
          </a:p>
        </p:txBody>
      </p:sp>
      <p:sp>
        <p:nvSpPr>
          <p:cNvPr id="4" name="Platshållare för bildnummer 3"/>
          <p:cNvSpPr>
            <a:spLocks noGrp="1"/>
          </p:cNvSpPr>
          <p:nvPr>
            <p:ph type="sldNum" sz="quarter" idx="12"/>
          </p:nvPr>
        </p:nvSpPr>
        <p:spPr/>
        <p:txBody>
          <a:bodyPr/>
          <a:lstStyle/>
          <a:p>
            <a:fld id="{02C6143E-F046-4F7E-BBFF-73E52695051A}" type="slidenum">
              <a:rPr lang="sv-SE" smtClean="0"/>
              <a:pPr/>
              <a:t>7</a:t>
            </a:fld>
            <a:endParaRPr lang="sv-SE"/>
          </a:p>
        </p:txBody>
      </p:sp>
      <p:sp>
        <p:nvSpPr>
          <p:cNvPr id="9" name="textruta 8"/>
          <p:cNvSpPr txBox="1"/>
          <p:nvPr/>
        </p:nvSpPr>
        <p:spPr>
          <a:xfrm>
            <a:off x="5496560" y="1046946"/>
            <a:ext cx="3002745" cy="954107"/>
          </a:xfrm>
          <a:prstGeom prst="rect">
            <a:avLst/>
          </a:prstGeom>
          <a:ln w="25400"/>
        </p:spPr>
        <p:style>
          <a:lnRef idx="2">
            <a:schemeClr val="accent2"/>
          </a:lnRef>
          <a:fillRef idx="1">
            <a:schemeClr val="lt1"/>
          </a:fillRef>
          <a:effectRef idx="0">
            <a:schemeClr val="accent2"/>
          </a:effectRef>
          <a:fontRef idx="minor">
            <a:schemeClr val="dk1"/>
          </a:fontRef>
        </p:style>
        <p:txBody>
          <a:bodyPr wrap="none" rtlCol="0">
            <a:spAutoFit/>
          </a:bodyPr>
          <a:lstStyle/>
          <a:p>
            <a:r>
              <a:rPr lang="sv-SE" sz="2800" dirty="0" smtClean="0"/>
              <a:t>Öka säkerheten i </a:t>
            </a:r>
          </a:p>
          <a:p>
            <a:r>
              <a:rPr lang="sv-SE" sz="2800" dirty="0" smtClean="0"/>
              <a:t>alla led!</a:t>
            </a:r>
            <a:endParaRPr lang="sv-SE" sz="2800" dirty="0"/>
          </a:p>
        </p:txBody>
      </p:sp>
    </p:spTree>
    <p:extLst>
      <p:ext uri="{BB962C8B-B14F-4D97-AF65-F5344CB8AC3E}">
        <p14:creationId xmlns:p14="http://schemas.microsoft.com/office/powerpoint/2010/main" val="3169724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Ordination av läkemedel</a:t>
            </a:r>
            <a:endParaRPr lang="sv-SE" dirty="0"/>
          </a:p>
        </p:txBody>
      </p:sp>
      <p:sp>
        <p:nvSpPr>
          <p:cNvPr id="8" name="Platshållare för innehåll 7"/>
          <p:cNvSpPr>
            <a:spLocks noGrp="1"/>
          </p:cNvSpPr>
          <p:nvPr>
            <p:ph sz="half" idx="2"/>
          </p:nvPr>
        </p:nvSpPr>
        <p:spPr>
          <a:xfrm>
            <a:off x="3830594" y="1325681"/>
            <a:ext cx="4900371" cy="5173978"/>
          </a:xfrm>
        </p:spPr>
        <p:txBody>
          <a:bodyPr/>
          <a:lstStyle/>
          <a:p>
            <a:pPr>
              <a:lnSpc>
                <a:spcPct val="100000"/>
              </a:lnSpc>
            </a:pPr>
            <a:r>
              <a:rPr lang="sv-SE" sz="1800" b="1" dirty="0" smtClean="0">
                <a:solidFill>
                  <a:srgbClr val="606060"/>
                </a:solidFill>
              </a:rPr>
              <a:t>Lämplighetsbedömning</a:t>
            </a:r>
            <a:r>
              <a:rPr lang="sv-SE" sz="1800" dirty="0" smtClean="0">
                <a:solidFill>
                  <a:srgbClr val="606060"/>
                </a:solidFill>
              </a:rPr>
              <a:t> vid insättning/ utsättning/ ändring/ </a:t>
            </a:r>
            <a:r>
              <a:rPr lang="sv-SE" sz="1800" dirty="0">
                <a:solidFill>
                  <a:srgbClr val="606060"/>
                </a:solidFill>
              </a:rPr>
              <a:t>förlängning av en pågående </a:t>
            </a:r>
            <a:r>
              <a:rPr lang="sv-SE" sz="1800" dirty="0" smtClean="0">
                <a:solidFill>
                  <a:srgbClr val="606060"/>
                </a:solidFill>
              </a:rPr>
              <a:t>läkemedelsbehandling </a:t>
            </a:r>
          </a:p>
          <a:p>
            <a:pPr lvl="1">
              <a:lnSpc>
                <a:spcPct val="100000"/>
              </a:lnSpc>
              <a:buFont typeface="Courier New" pitchFamily="49" charset="0"/>
              <a:buChar char="o"/>
            </a:pPr>
            <a:r>
              <a:rPr lang="sv-SE" dirty="0" smtClean="0">
                <a:solidFill>
                  <a:srgbClr val="606060"/>
                </a:solidFill>
              </a:rPr>
              <a:t>Ta hänsyn till: hälsotillstånd, ålder</a:t>
            </a:r>
            <a:r>
              <a:rPr lang="sv-SE" dirty="0">
                <a:solidFill>
                  <a:srgbClr val="606060"/>
                </a:solidFill>
              </a:rPr>
              <a:t>, </a:t>
            </a:r>
            <a:r>
              <a:rPr lang="sv-SE" dirty="0" smtClean="0">
                <a:solidFill>
                  <a:srgbClr val="606060"/>
                </a:solidFill>
              </a:rPr>
              <a:t>kön, läkemedelsanvändning, pågående </a:t>
            </a:r>
            <a:r>
              <a:rPr lang="sv-SE" dirty="0">
                <a:solidFill>
                  <a:srgbClr val="606060"/>
                </a:solidFill>
              </a:rPr>
              <a:t>behandling och </a:t>
            </a:r>
            <a:r>
              <a:rPr lang="sv-SE" dirty="0" smtClean="0">
                <a:solidFill>
                  <a:srgbClr val="606060"/>
                </a:solidFill>
              </a:rPr>
              <a:t>utredning, överkänslighet </a:t>
            </a:r>
            <a:r>
              <a:rPr lang="sv-SE" dirty="0">
                <a:solidFill>
                  <a:srgbClr val="606060"/>
                </a:solidFill>
              </a:rPr>
              <a:t>mot </a:t>
            </a:r>
            <a:r>
              <a:rPr lang="sv-SE" dirty="0" smtClean="0">
                <a:solidFill>
                  <a:srgbClr val="606060"/>
                </a:solidFill>
              </a:rPr>
              <a:t>läkemedel</a:t>
            </a:r>
            <a:r>
              <a:rPr lang="sv-SE" dirty="0">
                <a:solidFill>
                  <a:srgbClr val="606060"/>
                </a:solidFill>
              </a:rPr>
              <a:t>, och </a:t>
            </a:r>
            <a:r>
              <a:rPr lang="sv-SE" dirty="0" smtClean="0">
                <a:solidFill>
                  <a:srgbClr val="606060"/>
                </a:solidFill>
              </a:rPr>
              <a:t>eventuella </a:t>
            </a:r>
            <a:r>
              <a:rPr lang="sv-SE" dirty="0">
                <a:solidFill>
                  <a:srgbClr val="606060"/>
                </a:solidFill>
              </a:rPr>
              <a:t>graviditet eller amning. </a:t>
            </a:r>
            <a:endParaRPr lang="sv-SE" dirty="0" smtClean="0">
              <a:solidFill>
                <a:srgbClr val="606060"/>
              </a:solidFill>
            </a:endParaRPr>
          </a:p>
          <a:p>
            <a:pPr lvl="1">
              <a:lnSpc>
                <a:spcPct val="100000"/>
              </a:lnSpc>
              <a:buFont typeface="Courier New" pitchFamily="49" charset="0"/>
              <a:buChar char="o"/>
            </a:pPr>
            <a:r>
              <a:rPr lang="sv-SE" dirty="0" smtClean="0">
                <a:solidFill>
                  <a:srgbClr val="606060"/>
                </a:solidFill>
              </a:rPr>
              <a:t>Kontraindikationer </a:t>
            </a:r>
            <a:r>
              <a:rPr lang="sv-SE" dirty="0">
                <a:solidFill>
                  <a:srgbClr val="606060"/>
                </a:solidFill>
              </a:rPr>
              <a:t>och andra viktiga faktorer </a:t>
            </a:r>
            <a:r>
              <a:rPr lang="sv-SE" dirty="0" smtClean="0">
                <a:solidFill>
                  <a:srgbClr val="606060"/>
                </a:solidFill>
              </a:rPr>
              <a:t>ska beaktas</a:t>
            </a:r>
            <a:r>
              <a:rPr lang="sv-SE" dirty="0">
                <a:solidFill>
                  <a:srgbClr val="606060"/>
                </a:solidFill>
              </a:rPr>
              <a:t>. </a:t>
            </a:r>
            <a:r>
              <a:rPr lang="sv-SE" dirty="0" smtClean="0">
                <a:solidFill>
                  <a:srgbClr val="606060"/>
                </a:solidFill>
              </a:rPr>
              <a:t/>
            </a:r>
            <a:br>
              <a:rPr lang="sv-SE" dirty="0" smtClean="0">
                <a:solidFill>
                  <a:srgbClr val="606060"/>
                </a:solidFill>
              </a:rPr>
            </a:br>
            <a:endParaRPr lang="sv-SE" dirty="0" smtClean="0">
              <a:solidFill>
                <a:srgbClr val="606060"/>
              </a:solidFill>
            </a:endParaRPr>
          </a:p>
          <a:p>
            <a:pPr marL="180000" lvl="1" indent="-180000">
              <a:lnSpc>
                <a:spcPct val="100000"/>
              </a:lnSpc>
              <a:spcBef>
                <a:spcPts val="0"/>
              </a:spcBef>
              <a:spcAft>
                <a:spcPts val="1600"/>
              </a:spcAft>
              <a:buFont typeface="Arial" panose="020B0604020202020204" pitchFamily="34" charset="0"/>
              <a:buChar char="•"/>
            </a:pPr>
            <a:r>
              <a:rPr lang="sv-SE" dirty="0" smtClean="0"/>
              <a:t>Särskilda </a:t>
            </a:r>
            <a:r>
              <a:rPr lang="sv-SE" dirty="0"/>
              <a:t>regler för barn</a:t>
            </a:r>
          </a:p>
          <a:p>
            <a:pPr marL="180000" lvl="1" indent="-180000">
              <a:lnSpc>
                <a:spcPct val="100000"/>
              </a:lnSpc>
              <a:spcBef>
                <a:spcPts val="0"/>
              </a:spcBef>
              <a:spcAft>
                <a:spcPts val="1600"/>
              </a:spcAft>
              <a:buFont typeface="Arial" panose="020B0604020202020204" pitchFamily="34" charset="0"/>
              <a:buChar char="•"/>
            </a:pPr>
            <a:r>
              <a:rPr lang="sv-SE" dirty="0" smtClean="0"/>
              <a:t>Informera patienten om utbyte </a:t>
            </a:r>
            <a:r>
              <a:rPr lang="sv-SE" dirty="0"/>
              <a:t>på öppenvårdsapotek</a:t>
            </a:r>
          </a:p>
          <a:p>
            <a:pPr marL="180000" lvl="1" indent="-180000">
              <a:lnSpc>
                <a:spcPct val="100000"/>
              </a:lnSpc>
              <a:spcBef>
                <a:spcPts val="0"/>
              </a:spcBef>
              <a:spcAft>
                <a:spcPts val="1600"/>
              </a:spcAft>
              <a:buFont typeface="Arial" panose="020B0604020202020204" pitchFamily="34" charset="0"/>
              <a:buChar char="•"/>
            </a:pPr>
            <a:r>
              <a:rPr lang="sv-SE" dirty="0"/>
              <a:t>Planering av avslut eller uppföljning av läkemedelsbehandling </a:t>
            </a:r>
          </a:p>
          <a:p>
            <a:pPr lvl="1"/>
            <a:r>
              <a:rPr lang="sv-SE" sz="1600" dirty="0" smtClean="0">
                <a:solidFill>
                  <a:srgbClr val="606060"/>
                </a:solidFill>
              </a:rPr>
              <a:t> </a:t>
            </a:r>
            <a:endParaRPr lang="sv-SE" sz="1600" dirty="0">
              <a:solidFill>
                <a:srgbClr val="606060"/>
              </a:solidFill>
            </a:endParaRPr>
          </a:p>
          <a:p>
            <a:pPr marL="0" indent="0">
              <a:buNone/>
            </a:pPr>
            <a:r>
              <a:rPr lang="sv-SE" dirty="0" smtClean="0"/>
              <a:t> </a:t>
            </a:r>
            <a:endParaRPr lang="sv-SE" b="1" dirty="0" smtClean="0">
              <a:solidFill>
                <a:srgbClr val="606060"/>
              </a:solidFill>
            </a:endParaRPr>
          </a:p>
          <a:p>
            <a:pPr lvl="0">
              <a:lnSpc>
                <a:spcPct val="100000"/>
              </a:lnSpc>
            </a:pPr>
            <a:endParaRPr lang="sv-SE" dirty="0">
              <a:solidFill>
                <a:srgbClr val="606060"/>
              </a:solidFill>
            </a:endParaRPr>
          </a:p>
          <a:p>
            <a:pPr lvl="0"/>
            <a:endParaRPr lang="sv-SE" sz="2200" dirty="0"/>
          </a:p>
          <a:p>
            <a:pPr marL="0" indent="0">
              <a:buNone/>
            </a:pPr>
            <a:endParaRPr lang="sv-SE" dirty="0"/>
          </a:p>
        </p:txBody>
      </p:sp>
      <p:sp>
        <p:nvSpPr>
          <p:cNvPr id="6" name="Platshållare för bildnummer 5"/>
          <p:cNvSpPr>
            <a:spLocks noGrp="1"/>
          </p:cNvSpPr>
          <p:nvPr>
            <p:ph type="sldNum" sz="quarter" idx="12"/>
          </p:nvPr>
        </p:nvSpPr>
        <p:spPr/>
        <p:txBody>
          <a:bodyPr/>
          <a:lstStyle/>
          <a:p>
            <a:pPr>
              <a:defRPr/>
            </a:pPr>
            <a:fld id="{0480A8F2-A5D5-4438-B264-E497B63C0409}" type="slidenum">
              <a:rPr lang="sv-SE" smtClean="0"/>
              <a:pPr>
                <a:defRPr/>
              </a:pPr>
              <a:t>8</a:t>
            </a:fld>
            <a:endParaRPr lang="sv-SE"/>
          </a:p>
        </p:txBody>
      </p:sp>
      <p:sp>
        <p:nvSpPr>
          <p:cNvPr id="5" name="Platshållare för sidfot 4"/>
          <p:cNvSpPr>
            <a:spLocks noGrp="1"/>
          </p:cNvSpPr>
          <p:nvPr>
            <p:ph type="ftr" sz="quarter" idx="3"/>
          </p:nvPr>
        </p:nvSpPr>
        <p:spPr/>
        <p:txBody>
          <a:bodyPr/>
          <a:lstStyle/>
          <a:p>
            <a:pPr>
              <a:defRPr/>
            </a:pPr>
            <a:r>
              <a:rPr lang="sv-SE" smtClean="0"/>
              <a:t>Nya föreskrifter och allmänna råd om läkemedelshantering 2018-01-01 </a:t>
            </a:r>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60" y="1421026"/>
            <a:ext cx="3176001" cy="4761621"/>
          </a:xfrm>
          <a:prstGeom prst="rect">
            <a:avLst/>
          </a:prstGeom>
        </p:spPr>
      </p:pic>
    </p:spTree>
    <p:extLst>
      <p:ext uri="{BB962C8B-B14F-4D97-AF65-F5344CB8AC3E}">
        <p14:creationId xmlns:p14="http://schemas.microsoft.com/office/powerpoint/2010/main" val="2964897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Ordinationer till barn</a:t>
            </a:r>
            <a:endParaRPr lang="sv-SE" dirty="0"/>
          </a:p>
        </p:txBody>
      </p:sp>
      <p:sp>
        <p:nvSpPr>
          <p:cNvPr id="3" name="Platshållare för innehåll 2"/>
          <p:cNvSpPr>
            <a:spLocks noGrp="1"/>
          </p:cNvSpPr>
          <p:nvPr>
            <p:ph sz="half" idx="2"/>
          </p:nvPr>
        </p:nvSpPr>
        <p:spPr>
          <a:xfrm>
            <a:off x="203200" y="1844675"/>
            <a:ext cx="5246130" cy="4281488"/>
          </a:xfrm>
        </p:spPr>
        <p:txBody>
          <a:bodyPr/>
          <a:lstStyle/>
          <a:p>
            <a:r>
              <a:rPr lang="sv-SE" sz="1600" dirty="0"/>
              <a:t>Vårdgivaren ska säkerställa att den som ordinerar läkemedel </a:t>
            </a:r>
            <a:r>
              <a:rPr lang="sv-SE" sz="1600" dirty="0" smtClean="0"/>
              <a:t>till ett </a:t>
            </a:r>
            <a:r>
              <a:rPr lang="sv-SE" sz="1600" dirty="0"/>
              <a:t>barn ges förutsättningar att göra detta med utgångspunkt i </a:t>
            </a:r>
            <a:r>
              <a:rPr lang="sv-SE" sz="1600" dirty="0" smtClean="0"/>
              <a:t>barnets behov.</a:t>
            </a:r>
          </a:p>
          <a:p>
            <a:pPr marL="0" indent="0">
              <a:buNone/>
            </a:pPr>
            <a:r>
              <a:rPr lang="sv-SE" sz="1600" dirty="0" smtClean="0"/>
              <a:t>Allmänna råd:</a:t>
            </a:r>
          </a:p>
          <a:p>
            <a:r>
              <a:rPr lang="sv-SE" sz="1600" dirty="0" smtClean="0"/>
              <a:t>Bör använda barnspecifika </a:t>
            </a:r>
            <a:r>
              <a:rPr lang="sv-SE" sz="1600" dirty="0"/>
              <a:t>beslutsstöd och sådana </a:t>
            </a:r>
            <a:r>
              <a:rPr lang="sv-SE" sz="1600" dirty="0" err="1"/>
              <a:t>it-stöd</a:t>
            </a:r>
            <a:r>
              <a:rPr lang="sv-SE" sz="1600" dirty="0"/>
              <a:t> </a:t>
            </a:r>
            <a:r>
              <a:rPr lang="sv-SE" sz="1600" dirty="0" smtClean="0"/>
              <a:t>som gör </a:t>
            </a:r>
            <a:r>
              <a:rPr lang="sv-SE" sz="1600" dirty="0"/>
              <a:t>det möjligt att </a:t>
            </a:r>
            <a:r>
              <a:rPr lang="sv-SE" sz="1600" dirty="0" smtClean="0"/>
              <a:t>ange </a:t>
            </a:r>
            <a:r>
              <a:rPr lang="sv-SE" sz="1600" dirty="0"/>
              <a:t>uppgifter </a:t>
            </a:r>
            <a:r>
              <a:rPr lang="sv-SE" sz="1600" dirty="0" smtClean="0"/>
              <a:t>om barnets </a:t>
            </a:r>
            <a:r>
              <a:rPr lang="sv-SE" sz="1600" dirty="0"/>
              <a:t>vikt</a:t>
            </a:r>
            <a:r>
              <a:rPr lang="sv-SE" sz="1600" dirty="0" smtClean="0"/>
              <a:t>, barnets </a:t>
            </a:r>
            <a:r>
              <a:rPr lang="sv-SE" sz="1600" dirty="0"/>
              <a:t>kroppsyta</a:t>
            </a:r>
            <a:r>
              <a:rPr lang="sv-SE" sz="1600" dirty="0" smtClean="0"/>
              <a:t>, barnets </a:t>
            </a:r>
            <a:r>
              <a:rPr lang="sv-SE" sz="1600" dirty="0"/>
              <a:t>ålder</a:t>
            </a:r>
            <a:r>
              <a:rPr lang="sv-SE" sz="1600" dirty="0" smtClean="0"/>
              <a:t>, styrkan </a:t>
            </a:r>
            <a:r>
              <a:rPr lang="sv-SE" sz="1600" dirty="0"/>
              <a:t>på det färdigspädda läkemedlet, </a:t>
            </a:r>
            <a:r>
              <a:rPr lang="sv-SE" sz="1600" dirty="0" smtClean="0"/>
              <a:t>och läkemedlets </a:t>
            </a:r>
            <a:r>
              <a:rPr lang="sv-SE" sz="1600" dirty="0" err="1" smtClean="0"/>
              <a:t>maxdos</a:t>
            </a:r>
            <a:r>
              <a:rPr lang="sv-SE" sz="1600" dirty="0"/>
              <a:t> </a:t>
            </a:r>
            <a:r>
              <a:rPr lang="sv-SE" sz="1600" dirty="0" smtClean="0"/>
              <a:t>+ ge förutsättningar göra rimlighetsbedömning </a:t>
            </a:r>
          </a:p>
          <a:p>
            <a:r>
              <a:rPr lang="sv-SE" sz="1600" dirty="0" smtClean="0"/>
              <a:t>För </a:t>
            </a:r>
            <a:r>
              <a:rPr lang="sv-SE" sz="1600" dirty="0"/>
              <a:t>kontinuerliga och intermittenta infusioner bör tidsenhet </a:t>
            </a:r>
            <a:r>
              <a:rPr lang="sv-SE" sz="1600" dirty="0" smtClean="0"/>
              <a:t>anges i </a:t>
            </a:r>
            <a:r>
              <a:rPr lang="sv-SE" sz="1600" dirty="0"/>
              <a:t>doseringsinstruktionen i </a:t>
            </a:r>
            <a:r>
              <a:rPr lang="sv-SE" sz="1600" dirty="0" err="1"/>
              <a:t>it-stödet</a:t>
            </a:r>
            <a:r>
              <a:rPr lang="sv-SE" sz="1600" dirty="0"/>
              <a:t>, t.ex. i form av </a:t>
            </a:r>
            <a:r>
              <a:rPr lang="sv-SE" sz="1600" dirty="0" smtClean="0"/>
              <a:t>mg/kroppsvikt/tidsenhet</a:t>
            </a:r>
            <a:r>
              <a:rPr lang="sv-SE" sz="1600" dirty="0"/>
              <a:t>.</a:t>
            </a:r>
          </a:p>
        </p:txBody>
      </p:sp>
      <p:sp>
        <p:nvSpPr>
          <p:cNvPr id="4" name="Platshållare för bildnummer 3"/>
          <p:cNvSpPr>
            <a:spLocks noGrp="1"/>
          </p:cNvSpPr>
          <p:nvPr>
            <p:ph type="sldNum" sz="quarter" idx="12"/>
          </p:nvPr>
        </p:nvSpPr>
        <p:spPr/>
        <p:txBody>
          <a:bodyPr/>
          <a:lstStyle/>
          <a:p>
            <a:fld id="{02C6143E-F046-4F7E-BBFF-73E52695051A}" type="slidenum">
              <a:rPr lang="sv-SE" smtClean="0"/>
              <a:pPr/>
              <a:t>9</a:t>
            </a:fld>
            <a:endParaRPr lang="sv-SE"/>
          </a:p>
        </p:txBody>
      </p:sp>
      <p:sp>
        <p:nvSpPr>
          <p:cNvPr id="6" name="Platshållare för sidfot 5"/>
          <p:cNvSpPr>
            <a:spLocks noGrp="1"/>
          </p:cNvSpPr>
          <p:nvPr>
            <p:ph type="ftr" sz="quarter" idx="3"/>
          </p:nvPr>
        </p:nvSpPr>
        <p:spPr/>
        <p:txBody>
          <a:bodyPr/>
          <a:lstStyle/>
          <a:p>
            <a:r>
              <a:rPr lang="sv-SE" smtClean="0"/>
              <a:t>Nya föreskrifter och allmänna råd om läkemedelshantering 2018-01-01 </a:t>
            </a:r>
            <a:endParaRPr lang="sv-SE" dirty="0"/>
          </a:p>
        </p:txBody>
      </p:sp>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414" y="1754660"/>
            <a:ext cx="3049524" cy="4572000"/>
          </a:xfrm>
          <a:prstGeom prst="rect">
            <a:avLst/>
          </a:prstGeom>
        </p:spPr>
      </p:pic>
    </p:spTree>
    <p:extLst>
      <p:ext uri="{BB962C8B-B14F-4D97-AF65-F5344CB8AC3E}">
        <p14:creationId xmlns:p14="http://schemas.microsoft.com/office/powerpoint/2010/main" val="2704632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VF">
  <a:themeElements>
    <a:clrScheme name="Vårdförbundet 2015">
      <a:dk1>
        <a:sysClr val="windowText" lastClr="000000"/>
      </a:dk1>
      <a:lt1>
        <a:sysClr val="window" lastClr="FFFFFF"/>
      </a:lt1>
      <a:dk2>
        <a:srgbClr val="44546A"/>
      </a:dk2>
      <a:lt2>
        <a:srgbClr val="E7E6E6"/>
      </a:lt2>
      <a:accent1>
        <a:srgbClr val="005172"/>
      </a:accent1>
      <a:accent2>
        <a:srgbClr val="009DFF"/>
      </a:accent2>
      <a:accent3>
        <a:srgbClr val="F99D1C"/>
      </a:accent3>
      <a:accent4>
        <a:srgbClr val="F05A89"/>
      </a:accent4>
      <a:accent5>
        <a:srgbClr val="B0B2B3"/>
      </a:accent5>
      <a:accent6>
        <a:srgbClr val="000000"/>
      </a:accent6>
      <a:hlink>
        <a:srgbClr val="0563C1"/>
      </a:hlink>
      <a:folHlink>
        <a:srgbClr val="954F72"/>
      </a:folHlink>
    </a:clrScheme>
    <a:fontScheme name="Vårdförbundet 20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DAF743F7-0DE4-4FF6-AFDF-F96EE4CFF54B}" vid="{5A9E034C-161E-42A6-A341-F4D097FAD5C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VF</Template>
  <TotalTime>3267</TotalTime>
  <Words>2975</Words>
  <Application>Microsoft Office PowerPoint</Application>
  <PresentationFormat>Bildspel på skärmen (4:3)</PresentationFormat>
  <Paragraphs>341</Paragraphs>
  <Slides>27</Slides>
  <Notes>19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27</vt:i4>
      </vt:variant>
    </vt:vector>
  </HeadingPairs>
  <TitlesOfParts>
    <vt:vector size="33" baseType="lpstr">
      <vt:lpstr>Arial</vt:lpstr>
      <vt:lpstr>Calibri</vt:lpstr>
      <vt:lpstr>Courier New</vt:lpstr>
      <vt:lpstr>Symbol</vt:lpstr>
      <vt:lpstr>Wingdings</vt:lpstr>
      <vt:lpstr>VF</vt:lpstr>
      <vt:lpstr>Nya föreskrifter och allmänna råd om läkemedelshantering 2018-01-01</vt:lpstr>
      <vt:lpstr>Nya läkemedelshanteringsföreskrifter – bakgrund </vt:lpstr>
      <vt:lpstr> Förslaget om delegering?</vt:lpstr>
      <vt:lpstr>Synpunkter om delegering, exempel: </vt:lpstr>
      <vt:lpstr>Vad tyckte Vårdförbundet om delegering?</vt:lpstr>
      <vt:lpstr>Hur blev det?</vt:lpstr>
      <vt:lpstr>Innehåll: HSLF-FS 2017:37 </vt:lpstr>
      <vt:lpstr>Ordination av läkemedel</vt:lpstr>
      <vt:lpstr>Ordinationer till barn</vt:lpstr>
      <vt:lpstr>Generella direktiv om läkemedelsbehandling  </vt:lpstr>
      <vt:lpstr>Justering av dosering  </vt:lpstr>
      <vt:lpstr>Ordinationens innehåll</vt:lpstr>
      <vt:lpstr>Samlad dokumentation</vt:lpstr>
      <vt:lpstr>Muntliga läkemedelsordinationer  </vt:lpstr>
      <vt:lpstr>Iordningställande av läkemedel  </vt:lpstr>
      <vt:lpstr>Mer om hantering</vt:lpstr>
      <vt:lpstr>Kontroll mot den dokumenterade ordinationen vid administrering och överlämnande av läkemedel</vt:lpstr>
      <vt:lpstr>Dokumentation vid iordningsställande, administrering, överlämnande</vt:lpstr>
      <vt:lpstr>Fler ändringar… </vt:lpstr>
      <vt:lpstr>Delegering</vt:lpstr>
      <vt:lpstr>Delegering i PSL och SOSFS 1997:14? </vt:lpstr>
      <vt:lpstr>Kunskaper?</vt:lpstr>
      <vt:lpstr>Verksamhetschefens/MAS:ens ansvar</vt:lpstr>
      <vt:lpstr>Delegeringsrutiner</vt:lpstr>
      <vt:lpstr>Frågor och svar, exempel från Socialstyrelsen</vt:lpstr>
      <vt:lpstr>Vad är aktuellt just nu?</vt:lpstr>
      <vt:lpstr>Mer om påverkan och inflytande – vad ska jag tänka på?</vt:lpstr>
    </vt:vector>
  </TitlesOfParts>
  <Manager>annelie.soderberg@vardforbundet.se</Manager>
  <Company>Vårdförbundet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Nya läkemedelshanterings-föreskrifter den 1 januari 2018</dc:title>
  <dc:subject>Delegering</dc:subject>
  <dc:creator>alma.kastlander@vardforbundet.se</dc:creator>
  <cp:lastModifiedBy>Olsson, Anna</cp:lastModifiedBy>
  <cp:revision>105</cp:revision>
  <cp:lastPrinted>2017-05-02T11:58:32Z</cp:lastPrinted>
  <dcterms:created xsi:type="dcterms:W3CDTF">2017-04-21T07:11:53Z</dcterms:created>
  <dcterms:modified xsi:type="dcterms:W3CDTF">2017-10-17T07:48:33Z</dcterms:modified>
</cp:coreProperties>
</file>