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61" r:id="rId2"/>
    <p:sldId id="300" r:id="rId3"/>
    <p:sldId id="286" r:id="rId4"/>
    <p:sldId id="313" r:id="rId5"/>
    <p:sldId id="341" r:id="rId6"/>
    <p:sldId id="299" r:id="rId7"/>
    <p:sldId id="335" r:id="rId8"/>
    <p:sldId id="340" r:id="rId9"/>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6" autoAdjust="0"/>
    <p:restoredTop sz="65166" autoAdjust="0"/>
  </p:normalViewPr>
  <p:slideViewPr>
    <p:cSldViewPr snapToGrid="0">
      <p:cViewPr varScale="1">
        <p:scale>
          <a:sx n="63" d="100"/>
          <a:sy n="63" d="100"/>
        </p:scale>
        <p:origin x="1716" y="66"/>
      </p:cViewPr>
      <p:guideLst>
        <p:guide orient="horz" pos="2160"/>
        <p:guide pos="2880"/>
      </p:guideLst>
    </p:cSldViewPr>
  </p:slideViewPr>
  <p:outlineViewPr>
    <p:cViewPr>
      <p:scale>
        <a:sx n="33" d="100"/>
        <a:sy n="33" d="100"/>
      </p:scale>
      <p:origin x="42" y="257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3F5CE13-E1B5-4E71-A756-763E1C777727}" type="datetimeFigureOut">
              <a:rPr lang="sv-SE" smtClean="0"/>
              <a:t>2017-10-17</a:t>
            </a:fld>
            <a:endParaRPr lang="sv-SE"/>
          </a:p>
        </p:txBody>
      </p:sp>
      <p:sp>
        <p:nvSpPr>
          <p:cNvPr id="4" name="Platshållare för sidfo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r>
              <a:rPr lang="sv-SE" smtClean="0"/>
              <a:t>Läkemedelshantering 2018</a:t>
            </a:r>
            <a:endParaRPr lang="sv-SE"/>
          </a:p>
        </p:txBody>
      </p:sp>
      <p:sp>
        <p:nvSpPr>
          <p:cNvPr id="5" name="Platshållare för bild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B7AC744-E163-469E-B0E6-AE172A32D6F1}" type="slidenum">
              <a:rPr lang="sv-SE" smtClean="0"/>
              <a:t>‹#›</a:t>
            </a:fld>
            <a:endParaRPr lang="sv-SE"/>
          </a:p>
        </p:txBody>
      </p:sp>
    </p:spTree>
    <p:extLst>
      <p:ext uri="{BB962C8B-B14F-4D97-AF65-F5344CB8AC3E}">
        <p14:creationId xmlns:p14="http://schemas.microsoft.com/office/powerpoint/2010/main" val="266164022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4626C53-79C0-4D07-ADC9-6C1304407107}" type="datetimeFigureOut">
              <a:rPr lang="sv-SE" smtClean="0"/>
              <a:t>2017-10-17</a:t>
            </a:fld>
            <a:endParaRPr lang="sv-SE"/>
          </a:p>
        </p:txBody>
      </p:sp>
      <p:sp>
        <p:nvSpPr>
          <p:cNvPr id="4" name="Platshållare för bildobjekt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sv-SE" smtClean="0"/>
              <a:t>Läkemedelshantering 2018</a:t>
            </a:r>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704902B-C64E-4D43-A627-FA1AF10024B4}" type="slidenum">
              <a:rPr lang="sv-SE" smtClean="0"/>
              <a:t>‹#›</a:t>
            </a:fld>
            <a:endParaRPr lang="sv-SE"/>
          </a:p>
        </p:txBody>
      </p:sp>
    </p:spTree>
    <p:extLst>
      <p:ext uri="{BB962C8B-B14F-4D97-AF65-F5344CB8AC3E}">
        <p14:creationId xmlns:p14="http://schemas.microsoft.com/office/powerpoint/2010/main" val="99310043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Detta bildspel handlar om de nya läkemedelshanteringsföreskrifterna som börjar gälla den 1 januari 2018. Först kommer några</a:t>
            </a:r>
            <a:r>
              <a:rPr lang="sv-SE" baseline="0" dirty="0" smtClean="0"/>
              <a:t> bilder om bakgrunden till de reglerna, därefter en beskrivning av innehållet de nya reglerna och slutligen vad som är viktigt för Vårdförbundet.</a:t>
            </a:r>
            <a:endParaRPr lang="sv-SE" dirty="0"/>
          </a:p>
        </p:txBody>
      </p:sp>
      <p:sp>
        <p:nvSpPr>
          <p:cNvPr id="4" name="Platshållare för sidfot 3"/>
          <p:cNvSpPr>
            <a:spLocks noGrp="1"/>
          </p:cNvSpPr>
          <p:nvPr>
            <p:ph type="ftr" sz="quarter" idx="10"/>
          </p:nvPr>
        </p:nvSpPr>
        <p:spPr/>
        <p:txBody>
          <a:bodyPr/>
          <a:lstStyle/>
          <a:p>
            <a:r>
              <a:rPr lang="sv-SE" smtClean="0"/>
              <a:t>Läkemedelshantering 2018</a:t>
            </a:r>
            <a:endParaRPr lang="sv-SE"/>
          </a:p>
        </p:txBody>
      </p:sp>
      <p:sp>
        <p:nvSpPr>
          <p:cNvPr id="5" name="Platshållare för bildnummer 4"/>
          <p:cNvSpPr>
            <a:spLocks noGrp="1"/>
          </p:cNvSpPr>
          <p:nvPr>
            <p:ph type="sldNum" sz="quarter" idx="11"/>
          </p:nvPr>
        </p:nvSpPr>
        <p:spPr/>
        <p:txBody>
          <a:bodyPr/>
          <a:lstStyle/>
          <a:p>
            <a:fld id="{E704902B-C64E-4D43-A627-FA1AF10024B4}" type="slidenum">
              <a:rPr lang="sv-SE" smtClean="0"/>
              <a:t>1</a:t>
            </a:fld>
            <a:endParaRPr lang="sv-SE"/>
          </a:p>
        </p:txBody>
      </p:sp>
    </p:spTree>
    <p:extLst>
      <p:ext uri="{BB962C8B-B14F-4D97-AF65-F5344CB8AC3E}">
        <p14:creationId xmlns:p14="http://schemas.microsoft.com/office/powerpoint/2010/main" val="224370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reglerna börjar gälla ska det finnas en handbok på plats som ger vägledning till hur de ska tillämpas i praktiken.</a:t>
            </a:r>
            <a:r>
              <a:rPr lang="sv-SE" baseline="0" dirty="0" smtClean="0"/>
              <a:t> Det är dock möjligt att det blir försenade.</a:t>
            </a:r>
          </a:p>
          <a:p>
            <a:endParaRPr lang="sv-SE" baseline="0" dirty="0" smtClean="0"/>
          </a:p>
          <a:p>
            <a:r>
              <a:rPr lang="sv-SE" baseline="0" dirty="0" smtClean="0"/>
              <a:t>På Socialstyrelsens webb kan man redan idag hitta information, frågor och svar och en </a:t>
            </a:r>
            <a:r>
              <a:rPr lang="sv-SE" baseline="0" dirty="0" err="1" smtClean="0"/>
              <a:t>podd</a:t>
            </a:r>
            <a:r>
              <a:rPr lang="sv-SE" baseline="0" dirty="0" smtClean="0"/>
              <a:t>.</a:t>
            </a:r>
          </a:p>
          <a:p>
            <a:endParaRPr lang="sv-SE" baseline="0" dirty="0" smtClean="0"/>
          </a:p>
          <a:p>
            <a:r>
              <a:rPr lang="sv-SE" baseline="0" dirty="0" smtClean="0"/>
              <a:t>Det kommer att bli regionala seminariedagar, men var och när och vilka som blir inbjudna känner Vårdförbundet inte till idag. </a:t>
            </a:r>
          </a:p>
          <a:p>
            <a:endParaRPr lang="sv-SE" baseline="0" dirty="0" smtClean="0"/>
          </a:p>
          <a:p>
            <a:r>
              <a:rPr lang="sv-SE" baseline="0" dirty="0" smtClean="0"/>
              <a:t>Det kommer att göras en uppföljning efter ett år och då är det viktigt att Vårdförbundet har information om hur det har gått. </a:t>
            </a:r>
            <a:endParaRPr lang="sv-SE" dirty="0"/>
          </a:p>
        </p:txBody>
      </p:sp>
      <p:sp>
        <p:nvSpPr>
          <p:cNvPr id="4" name="Platshållare för bildnummer 3"/>
          <p:cNvSpPr>
            <a:spLocks noGrp="1"/>
          </p:cNvSpPr>
          <p:nvPr>
            <p:ph type="sldNum" sz="quarter" idx="10"/>
          </p:nvPr>
        </p:nvSpPr>
        <p:spPr/>
        <p:txBody>
          <a:bodyPr/>
          <a:lstStyle/>
          <a:p>
            <a:fld id="{E704902B-C64E-4D43-A627-FA1AF10024B4}" type="slidenum">
              <a:rPr lang="sv-SE" smtClean="0"/>
              <a:t>2</a:t>
            </a:fld>
            <a:endParaRPr lang="sv-SE"/>
          </a:p>
        </p:txBody>
      </p:sp>
    </p:spTree>
    <p:extLst>
      <p:ext uri="{BB962C8B-B14F-4D97-AF65-F5344CB8AC3E}">
        <p14:creationId xmlns:p14="http://schemas.microsoft.com/office/powerpoint/2010/main" val="17070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sz="18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t>
            </a:r>
          </a:p>
          <a:p>
            <a:endParaRPr lang="sv-SE" dirty="0"/>
          </a:p>
        </p:txBody>
      </p:sp>
      <p:sp>
        <p:nvSpPr>
          <p:cNvPr id="4" name="Platshållare för sidhuvud 3"/>
          <p:cNvSpPr>
            <a:spLocks noGrp="1"/>
          </p:cNvSpPr>
          <p:nvPr>
            <p:ph type="hdr" sz="quarter" idx="10"/>
          </p:nvPr>
        </p:nvSpPr>
        <p:spPr/>
        <p:txBody>
          <a:bodyPr/>
          <a:lstStyle/>
          <a:p>
            <a:pPr>
              <a:defRPr/>
            </a:pPr>
            <a:r>
              <a:rPr lang="sv-SE" smtClean="0"/>
              <a:t>Nyheter i regelverket 2016/Carita Fallström</a:t>
            </a:r>
            <a:endParaRPr lang="sv-SE"/>
          </a:p>
        </p:txBody>
      </p:sp>
      <p:sp>
        <p:nvSpPr>
          <p:cNvPr id="5" name="Platshållare för bildnummer 4"/>
          <p:cNvSpPr>
            <a:spLocks noGrp="1"/>
          </p:cNvSpPr>
          <p:nvPr>
            <p:ph type="sldNum" sz="quarter" idx="11"/>
          </p:nvPr>
        </p:nvSpPr>
        <p:spPr/>
        <p:txBody>
          <a:bodyPr/>
          <a:lstStyle/>
          <a:p>
            <a:pPr>
              <a:defRPr/>
            </a:pPr>
            <a:fld id="{2A1D22B7-58BB-4CB1-81ED-493D68B7EB36}" type="slidenum">
              <a:rPr lang="sv-SE" smtClean="0"/>
              <a:pPr>
                <a:defRPr/>
              </a:pPr>
              <a:t>3</a:t>
            </a:fld>
            <a:endParaRPr lang="sv-SE"/>
          </a:p>
        </p:txBody>
      </p:sp>
      <p:sp>
        <p:nvSpPr>
          <p:cNvPr id="6" name="Platshållare för sidfot 5"/>
          <p:cNvSpPr>
            <a:spLocks noGrp="1"/>
          </p:cNvSpPr>
          <p:nvPr>
            <p:ph type="ftr" sz="quarter" idx="12"/>
          </p:nvPr>
        </p:nvSpPr>
        <p:spPr/>
        <p:txBody>
          <a:bodyPr/>
          <a:lstStyle/>
          <a:p>
            <a:r>
              <a:rPr lang="sv-SE" smtClean="0"/>
              <a:t>Läkemedelshantering 2018</a:t>
            </a:r>
            <a:endParaRPr lang="sv-SE"/>
          </a:p>
        </p:txBody>
      </p:sp>
    </p:spTree>
    <p:extLst>
      <p:ext uri="{BB962C8B-B14F-4D97-AF65-F5344CB8AC3E}">
        <p14:creationId xmlns:p14="http://schemas.microsoft.com/office/powerpoint/2010/main" val="1399323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Anledningen</a:t>
            </a:r>
            <a:r>
              <a:rPr lang="sv-SE" baseline="0" dirty="0" smtClean="0"/>
              <a:t> till att det inte ska vara tillåtet att delegera inom ambulansen är enligt Socialstyrelsen:</a:t>
            </a:r>
          </a:p>
          <a:p>
            <a:endParaRPr 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sz="1200" dirty="0" smtClean="0"/>
              <a:t>”Ambulanssjukvården har under de senaste 20 åren gått från att ha varit en transportorganisation till att allt oftare beskrivas som en del av den </a:t>
            </a:r>
            <a:r>
              <a:rPr lang="sv-SE" sz="1200" b="1" dirty="0" smtClean="0">
                <a:solidFill>
                  <a:srgbClr val="FF0000"/>
                </a:solidFill>
              </a:rPr>
              <a:t>avancerade akutsjukvården</a:t>
            </a:r>
            <a:r>
              <a:rPr lang="sv-SE" sz="1200" dirty="0" smtClean="0"/>
              <a:t>. Den medicin-tekniska utvecklingen har gjort att mer vård kan ges i ambulanserna idag jämfört med tidigare, vilket bland annat ökat kraven på kompetens hos ambulanspersonalen, till exempel för att kunna hantera läkemedel. Den läkemedelshantering som görs inom ambulanssjukvården utförs efter beslut om generella direktiv. Många av de </a:t>
            </a:r>
            <a:r>
              <a:rPr lang="sv-SE" sz="1200" b="1" dirty="0" smtClean="0">
                <a:solidFill>
                  <a:srgbClr val="FF0000"/>
                </a:solidFill>
              </a:rPr>
              <a:t>läkemedel som används är potenta och administreras intravenöst</a:t>
            </a:r>
            <a:r>
              <a:rPr lang="sv-SE" sz="1200" dirty="0" smtClean="0"/>
              <a:t>.”</a:t>
            </a:r>
            <a:endParaRPr lang="sv-SE" dirty="0" smtClean="0">
              <a:solidFill>
                <a:srgbClr val="606060"/>
              </a:solidFill>
            </a:endParaRPr>
          </a:p>
          <a:p>
            <a:endParaRPr lang="sv-SE" dirty="0" smtClean="0"/>
          </a:p>
          <a:p>
            <a:r>
              <a:rPr lang="sv-SE" dirty="0" smtClean="0"/>
              <a:t>Dessa argument kan Vårdförbundet använda även för andra vårdformer!</a:t>
            </a:r>
            <a:endParaRPr lang="sv-SE" dirty="0"/>
          </a:p>
        </p:txBody>
      </p:sp>
      <p:sp>
        <p:nvSpPr>
          <p:cNvPr id="4" name="Platshållare för sidhuvud 3"/>
          <p:cNvSpPr>
            <a:spLocks noGrp="1"/>
          </p:cNvSpPr>
          <p:nvPr>
            <p:ph type="hdr" sz="quarter" idx="10"/>
          </p:nvPr>
        </p:nvSpPr>
        <p:spPr/>
        <p:txBody>
          <a:bodyPr/>
          <a:lstStyle/>
          <a:p>
            <a:pPr>
              <a:defRPr/>
            </a:pPr>
            <a:r>
              <a:rPr lang="sv-SE" smtClean="0"/>
              <a:t>Nyheter i regelverket 2016/Carita Fallström</a:t>
            </a:r>
            <a:endParaRPr lang="sv-SE"/>
          </a:p>
        </p:txBody>
      </p:sp>
      <p:sp>
        <p:nvSpPr>
          <p:cNvPr id="5" name="Platshållare för bildnummer 4"/>
          <p:cNvSpPr>
            <a:spLocks noGrp="1"/>
          </p:cNvSpPr>
          <p:nvPr>
            <p:ph type="sldNum" sz="quarter" idx="11"/>
          </p:nvPr>
        </p:nvSpPr>
        <p:spPr/>
        <p:txBody>
          <a:bodyPr/>
          <a:lstStyle/>
          <a:p>
            <a:pPr>
              <a:defRPr/>
            </a:pPr>
            <a:fld id="{2A1D22B7-58BB-4CB1-81ED-493D68B7EB36}" type="slidenum">
              <a:rPr lang="sv-SE" smtClean="0"/>
              <a:pPr>
                <a:defRPr/>
              </a:pPr>
              <a:t>4</a:t>
            </a:fld>
            <a:endParaRPr lang="sv-SE"/>
          </a:p>
        </p:txBody>
      </p:sp>
    </p:spTree>
    <p:extLst>
      <p:ext uri="{BB962C8B-B14F-4D97-AF65-F5344CB8AC3E}">
        <p14:creationId xmlns:p14="http://schemas.microsoft.com/office/powerpoint/2010/main" val="3516478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sidfot 3"/>
          <p:cNvSpPr>
            <a:spLocks noGrp="1"/>
          </p:cNvSpPr>
          <p:nvPr>
            <p:ph type="ftr" sz="quarter" idx="10"/>
          </p:nvPr>
        </p:nvSpPr>
        <p:spPr/>
        <p:txBody>
          <a:bodyPr/>
          <a:lstStyle/>
          <a:p>
            <a:r>
              <a:rPr lang="sv-SE" smtClean="0"/>
              <a:t>Läkemedelshantering 2018</a:t>
            </a:r>
            <a:endParaRPr lang="sv-SE"/>
          </a:p>
        </p:txBody>
      </p:sp>
      <p:sp>
        <p:nvSpPr>
          <p:cNvPr id="5" name="Platshållare för bildnummer 4"/>
          <p:cNvSpPr>
            <a:spLocks noGrp="1"/>
          </p:cNvSpPr>
          <p:nvPr>
            <p:ph type="sldNum" sz="quarter" idx="11"/>
          </p:nvPr>
        </p:nvSpPr>
        <p:spPr/>
        <p:txBody>
          <a:bodyPr/>
          <a:lstStyle/>
          <a:p>
            <a:fld id="{E704902B-C64E-4D43-A627-FA1AF10024B4}" type="slidenum">
              <a:rPr lang="sv-SE" smtClean="0"/>
              <a:t>6</a:t>
            </a:fld>
            <a:endParaRPr lang="sv-SE"/>
          </a:p>
        </p:txBody>
      </p:sp>
    </p:spTree>
    <p:extLst>
      <p:ext uri="{BB962C8B-B14F-4D97-AF65-F5344CB8AC3E}">
        <p14:creationId xmlns:p14="http://schemas.microsoft.com/office/powerpoint/2010/main" val="613346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Viktigt att Vårdförbundet deltar i utformningen av de nya rutiner som ska tas fram så att förbundet kan påverka hur</a:t>
            </a:r>
            <a:r>
              <a:rPr lang="sv-SE" baseline="0" dirty="0" smtClean="0"/>
              <a:t> de nya reglerna kommer att användas. </a:t>
            </a:r>
            <a:endParaRPr lang="sv-SE" dirty="0"/>
          </a:p>
        </p:txBody>
      </p:sp>
      <p:sp>
        <p:nvSpPr>
          <p:cNvPr id="4" name="Platshållare för sidfot 3"/>
          <p:cNvSpPr>
            <a:spLocks noGrp="1"/>
          </p:cNvSpPr>
          <p:nvPr>
            <p:ph type="ftr" sz="quarter" idx="10"/>
          </p:nvPr>
        </p:nvSpPr>
        <p:spPr/>
        <p:txBody>
          <a:bodyPr/>
          <a:lstStyle/>
          <a:p>
            <a:r>
              <a:rPr lang="sv-SE" smtClean="0"/>
              <a:t>Läkemedelshantering 2018</a:t>
            </a:r>
            <a:endParaRPr lang="sv-SE"/>
          </a:p>
        </p:txBody>
      </p:sp>
      <p:sp>
        <p:nvSpPr>
          <p:cNvPr id="5" name="Platshållare för bildnummer 4"/>
          <p:cNvSpPr>
            <a:spLocks noGrp="1"/>
          </p:cNvSpPr>
          <p:nvPr>
            <p:ph type="sldNum" sz="quarter" idx="11"/>
          </p:nvPr>
        </p:nvSpPr>
        <p:spPr/>
        <p:txBody>
          <a:bodyPr/>
          <a:lstStyle/>
          <a:p>
            <a:fld id="{E704902B-C64E-4D43-A627-FA1AF10024B4}" type="slidenum">
              <a:rPr lang="sv-SE" smtClean="0"/>
              <a:t>7</a:t>
            </a:fld>
            <a:endParaRPr lang="sv-SE"/>
          </a:p>
        </p:txBody>
      </p:sp>
    </p:spTree>
    <p:extLst>
      <p:ext uri="{BB962C8B-B14F-4D97-AF65-F5344CB8AC3E}">
        <p14:creationId xmlns:p14="http://schemas.microsoft.com/office/powerpoint/2010/main" val="2227143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sidfot 3"/>
          <p:cNvSpPr>
            <a:spLocks noGrp="1"/>
          </p:cNvSpPr>
          <p:nvPr>
            <p:ph type="ftr" sz="quarter" idx="10"/>
          </p:nvPr>
        </p:nvSpPr>
        <p:spPr/>
        <p:txBody>
          <a:bodyPr/>
          <a:lstStyle/>
          <a:p>
            <a:r>
              <a:rPr lang="sv-SE" smtClean="0"/>
              <a:t>Läkemedelshantering 2018</a:t>
            </a:r>
            <a:endParaRPr lang="sv-SE"/>
          </a:p>
        </p:txBody>
      </p:sp>
      <p:sp>
        <p:nvSpPr>
          <p:cNvPr id="5" name="Platshållare för bildnummer 4"/>
          <p:cNvSpPr>
            <a:spLocks noGrp="1"/>
          </p:cNvSpPr>
          <p:nvPr>
            <p:ph type="sldNum" sz="quarter" idx="11"/>
          </p:nvPr>
        </p:nvSpPr>
        <p:spPr/>
        <p:txBody>
          <a:bodyPr/>
          <a:lstStyle/>
          <a:p>
            <a:fld id="{E704902B-C64E-4D43-A627-FA1AF10024B4}" type="slidenum">
              <a:rPr lang="sv-SE" smtClean="0"/>
              <a:t>8</a:t>
            </a:fld>
            <a:endParaRPr lang="sv-SE"/>
          </a:p>
        </p:txBody>
      </p:sp>
    </p:spTree>
    <p:extLst>
      <p:ext uri="{BB962C8B-B14F-4D97-AF65-F5344CB8AC3E}">
        <p14:creationId xmlns:p14="http://schemas.microsoft.com/office/powerpoint/2010/main" val="2989482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3600001" y="1321200"/>
            <a:ext cx="5258249" cy="531295"/>
          </a:xfrm>
        </p:spPr>
        <p:txBody>
          <a:bodyPr anchor="t">
            <a:noAutofit/>
          </a:bodyPr>
          <a:lstStyle>
            <a:lvl1pPr algn="l">
              <a:lnSpc>
                <a:spcPts val="3200"/>
              </a:lnSpc>
              <a:defRPr sz="3000" b="1" baseline="0">
                <a:solidFill>
                  <a:schemeClr val="accent5"/>
                </a:solidFill>
              </a:defRPr>
            </a:lvl1pPr>
          </a:lstStyle>
          <a:p>
            <a:r>
              <a:rPr lang="sv-SE" dirty="0" smtClean="0"/>
              <a:t>Stor rubrik</a:t>
            </a:r>
            <a:endParaRPr lang="sv-SE" dirty="0"/>
          </a:p>
        </p:txBody>
      </p:sp>
      <p:sp>
        <p:nvSpPr>
          <p:cNvPr id="3" name="Underrubrik 2"/>
          <p:cNvSpPr>
            <a:spLocks noGrp="1"/>
          </p:cNvSpPr>
          <p:nvPr>
            <p:ph type="subTitle" idx="1" hasCustomPrompt="1"/>
          </p:nvPr>
        </p:nvSpPr>
        <p:spPr>
          <a:xfrm>
            <a:off x="3599999" y="1891772"/>
            <a:ext cx="5258251" cy="868361"/>
          </a:xfrm>
        </p:spPr>
        <p:txBody>
          <a:bodyPr>
            <a:noAutofit/>
          </a:bodyPr>
          <a:lstStyle>
            <a:lvl1pPr marL="0" indent="0" algn="l">
              <a:buNone/>
              <a:defRPr sz="2200" b="1" baseline="0">
                <a:solidFill>
                  <a:schemeClr val="accent5"/>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smtClean="0"/>
              <a:t>Underrubrik</a:t>
            </a:r>
            <a:endParaRPr lang="sv-SE" dirty="0"/>
          </a:p>
        </p:txBody>
      </p:sp>
      <p:sp>
        <p:nvSpPr>
          <p:cNvPr id="4" name="Platshållare för datum 3"/>
          <p:cNvSpPr>
            <a:spLocks noGrp="1"/>
          </p:cNvSpPr>
          <p:nvPr>
            <p:ph type="dt" sz="half" idx="10"/>
          </p:nvPr>
        </p:nvSpPr>
        <p:spPr/>
        <p:txBody>
          <a:bodyPr/>
          <a:lstStyle/>
          <a:p>
            <a:fld id="{8921DA39-5D51-42DD-BC45-DCB223399638}"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279896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ild höger">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baseline="0"/>
            </a:lvl1pPr>
          </a:lstStyle>
          <a:p>
            <a:r>
              <a:rPr lang="sv-SE" dirty="0" smtClean="0"/>
              <a:t>Mindre Rubrik</a:t>
            </a:r>
            <a:endParaRPr lang="sv-SE" dirty="0"/>
          </a:p>
        </p:txBody>
      </p:sp>
      <p:sp>
        <p:nvSpPr>
          <p:cNvPr id="5" name="Platshållare för datum 4"/>
          <p:cNvSpPr>
            <a:spLocks noGrp="1"/>
          </p:cNvSpPr>
          <p:nvPr>
            <p:ph type="dt" sz="half" idx="10"/>
          </p:nvPr>
        </p:nvSpPr>
        <p:spPr/>
        <p:txBody>
          <a:bodyPr/>
          <a:lstStyle/>
          <a:p>
            <a:fld id="{ABB8E5FE-B93C-485D-9988-50970569B26E}" type="datetime1">
              <a:rPr lang="sv-SE" smtClean="0"/>
              <a:t>2017-10-17</a:t>
            </a:fld>
            <a:endParaRPr lang="sv-SE"/>
          </a:p>
        </p:txBody>
      </p:sp>
      <p:sp>
        <p:nvSpPr>
          <p:cNvPr id="6" name="Platshållare för sidfot 5"/>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7" name="Platshållare för bildnummer 6"/>
          <p:cNvSpPr>
            <a:spLocks noGrp="1"/>
          </p:cNvSpPr>
          <p:nvPr>
            <p:ph type="sldNum" sz="quarter" idx="12"/>
          </p:nvPr>
        </p:nvSpPr>
        <p:spPr/>
        <p:txBody>
          <a:bodyPr/>
          <a:lstStyle/>
          <a:p>
            <a:fld id="{66B1A10B-6391-4DEF-8E56-F41D0D9EFA9D}" type="slidenum">
              <a:rPr lang="sv-SE" smtClean="0"/>
              <a:t>‹#›</a:t>
            </a:fld>
            <a:endParaRPr lang="sv-SE"/>
          </a:p>
        </p:txBody>
      </p:sp>
      <p:sp>
        <p:nvSpPr>
          <p:cNvPr id="9" name="Platshållare för text 8"/>
          <p:cNvSpPr>
            <a:spLocks noGrp="1"/>
          </p:cNvSpPr>
          <p:nvPr>
            <p:ph type="body" sz="quarter" idx="13"/>
          </p:nvPr>
        </p:nvSpPr>
        <p:spPr>
          <a:xfrm>
            <a:off x="288000" y="2163600"/>
            <a:ext cx="4215600" cy="4132800"/>
          </a:xfrm>
        </p:spPr>
        <p:txBody>
          <a:bodyPr/>
          <a:lstStyle>
            <a:lvl1pPr marL="0" indent="0">
              <a:buNone/>
              <a:defRPr/>
            </a:lvl1pPr>
          </a:lstStyle>
          <a:p>
            <a:pPr lvl="0"/>
            <a:r>
              <a:rPr lang="sv-SE" smtClean="0"/>
              <a:t>Klicka här för att ändra format på bakgrundstexten</a:t>
            </a:r>
          </a:p>
        </p:txBody>
      </p:sp>
      <p:sp>
        <p:nvSpPr>
          <p:cNvPr id="11" name="Platshållare för bild 10"/>
          <p:cNvSpPr>
            <a:spLocks noGrp="1"/>
          </p:cNvSpPr>
          <p:nvPr>
            <p:ph type="pic" sz="quarter" idx="14" hasCustomPrompt="1"/>
          </p:nvPr>
        </p:nvSpPr>
        <p:spPr>
          <a:xfrm>
            <a:off x="4640400" y="2163600"/>
            <a:ext cx="4215600" cy="4132800"/>
          </a:xfrm>
        </p:spPr>
        <p:txBody>
          <a:bodyPr/>
          <a:lstStyle>
            <a:lvl1pPr marL="0" indent="0">
              <a:buNone/>
              <a:defRPr/>
            </a:lvl1pPr>
          </a:lstStyle>
          <a:p>
            <a:r>
              <a:rPr lang="sv-SE" dirty="0" smtClean="0"/>
              <a:t> </a:t>
            </a:r>
            <a:endParaRPr lang="sv-SE" dirty="0"/>
          </a:p>
        </p:txBody>
      </p:sp>
    </p:spTree>
    <p:extLst>
      <p:ext uri="{BB962C8B-B14F-4D97-AF65-F5344CB8AC3E}">
        <p14:creationId xmlns:p14="http://schemas.microsoft.com/office/powerpoint/2010/main" val="3651950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xt &amp; punktlista">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baseline="0"/>
            </a:lvl1pPr>
          </a:lstStyle>
          <a:p>
            <a:r>
              <a:rPr lang="sv-SE" dirty="0" smtClean="0"/>
              <a:t>Mindre Rubrik</a:t>
            </a:r>
            <a:endParaRPr lang="sv-SE" dirty="0"/>
          </a:p>
        </p:txBody>
      </p:sp>
      <p:sp>
        <p:nvSpPr>
          <p:cNvPr id="5" name="Platshållare för datum 4"/>
          <p:cNvSpPr>
            <a:spLocks noGrp="1"/>
          </p:cNvSpPr>
          <p:nvPr>
            <p:ph type="dt" sz="half" idx="10"/>
          </p:nvPr>
        </p:nvSpPr>
        <p:spPr/>
        <p:txBody>
          <a:bodyPr/>
          <a:lstStyle/>
          <a:p>
            <a:fld id="{1B8CA85C-D3CF-4141-9D52-36D5BB150040}" type="datetime1">
              <a:rPr lang="sv-SE" smtClean="0"/>
              <a:t>2017-10-17</a:t>
            </a:fld>
            <a:endParaRPr lang="sv-SE"/>
          </a:p>
        </p:txBody>
      </p:sp>
      <p:sp>
        <p:nvSpPr>
          <p:cNvPr id="6" name="Platshållare för sidfot 5"/>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7" name="Platshållare för bildnummer 6"/>
          <p:cNvSpPr>
            <a:spLocks noGrp="1"/>
          </p:cNvSpPr>
          <p:nvPr>
            <p:ph type="sldNum" sz="quarter" idx="12"/>
          </p:nvPr>
        </p:nvSpPr>
        <p:spPr/>
        <p:txBody>
          <a:bodyPr/>
          <a:lstStyle/>
          <a:p>
            <a:fld id="{66B1A10B-6391-4DEF-8E56-F41D0D9EFA9D}" type="slidenum">
              <a:rPr lang="sv-SE" smtClean="0"/>
              <a:t>‹#›</a:t>
            </a:fld>
            <a:endParaRPr lang="sv-SE"/>
          </a:p>
        </p:txBody>
      </p:sp>
      <p:sp>
        <p:nvSpPr>
          <p:cNvPr id="9" name="Platshållare för text 8"/>
          <p:cNvSpPr>
            <a:spLocks noGrp="1"/>
          </p:cNvSpPr>
          <p:nvPr>
            <p:ph type="body" sz="quarter" idx="13"/>
          </p:nvPr>
        </p:nvSpPr>
        <p:spPr>
          <a:xfrm>
            <a:off x="288000" y="2163600"/>
            <a:ext cx="4215600" cy="4132800"/>
          </a:xfrm>
        </p:spPr>
        <p:txBody>
          <a:bodyPr/>
          <a:lstStyle>
            <a:lvl1pPr marL="0" indent="0">
              <a:buNone/>
              <a:defRPr/>
            </a:lvl1pPr>
          </a:lstStyle>
          <a:p>
            <a:pPr lvl="0"/>
            <a:r>
              <a:rPr lang="sv-SE" smtClean="0"/>
              <a:t>Klicka här för att ändra format på bakgrundstexten</a:t>
            </a:r>
          </a:p>
        </p:txBody>
      </p:sp>
      <p:sp>
        <p:nvSpPr>
          <p:cNvPr id="8" name="Platshållare för innehåll 3"/>
          <p:cNvSpPr>
            <a:spLocks noGrp="1"/>
          </p:cNvSpPr>
          <p:nvPr>
            <p:ph sz="half" idx="2"/>
          </p:nvPr>
        </p:nvSpPr>
        <p:spPr>
          <a:xfrm>
            <a:off x="4638675" y="2163600"/>
            <a:ext cx="4215074" cy="4132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2175747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771200" y="550800"/>
            <a:ext cx="7088400" cy="795600"/>
          </a:xfrm>
        </p:spPr>
        <p:txBody>
          <a:bodyPr/>
          <a:lstStyle>
            <a:lvl1pPr>
              <a:defRPr baseline="0"/>
            </a:lvl1pPr>
          </a:lstStyle>
          <a:p>
            <a:r>
              <a:rPr lang="sv-SE" dirty="0" smtClean="0"/>
              <a:t>Mindre Rubrik</a:t>
            </a:r>
            <a:endParaRPr lang="sv-SE" dirty="0"/>
          </a:p>
        </p:txBody>
      </p:sp>
      <p:sp>
        <p:nvSpPr>
          <p:cNvPr id="3" name="Platshållare för text 2"/>
          <p:cNvSpPr>
            <a:spLocks noGrp="1"/>
          </p:cNvSpPr>
          <p:nvPr>
            <p:ph type="body" idx="1"/>
          </p:nvPr>
        </p:nvSpPr>
        <p:spPr>
          <a:xfrm>
            <a:off x="288000" y="2163600"/>
            <a:ext cx="4215600" cy="648000"/>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288000" y="2886075"/>
            <a:ext cx="4215600" cy="340995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text 4"/>
          <p:cNvSpPr>
            <a:spLocks noGrp="1"/>
          </p:cNvSpPr>
          <p:nvPr>
            <p:ph type="body" sz="quarter" idx="3"/>
          </p:nvPr>
        </p:nvSpPr>
        <p:spPr>
          <a:xfrm>
            <a:off x="4640400" y="2163600"/>
            <a:ext cx="4215600" cy="648000"/>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0400" y="2886075"/>
            <a:ext cx="4215600" cy="340995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Platshållare för datum 6"/>
          <p:cNvSpPr>
            <a:spLocks noGrp="1"/>
          </p:cNvSpPr>
          <p:nvPr>
            <p:ph type="dt" sz="half" idx="10"/>
          </p:nvPr>
        </p:nvSpPr>
        <p:spPr/>
        <p:txBody>
          <a:bodyPr/>
          <a:lstStyle/>
          <a:p>
            <a:fld id="{6E9F1935-C8E3-4E32-9B3C-C09A7DEC74C3}" type="datetime1">
              <a:rPr lang="sv-SE" smtClean="0"/>
              <a:t>2017-10-17</a:t>
            </a:fld>
            <a:endParaRPr lang="sv-SE"/>
          </a:p>
        </p:txBody>
      </p:sp>
      <p:sp>
        <p:nvSpPr>
          <p:cNvPr id="8" name="Platshållare för sidfot 7"/>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9" name="Platshållare för bildnummer 8"/>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3838386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baseline="0"/>
            </a:lvl1pPr>
          </a:lstStyle>
          <a:p>
            <a:r>
              <a:rPr lang="sv-SE" dirty="0" smtClean="0"/>
              <a:t>Mindre Rubrik</a:t>
            </a:r>
            <a:endParaRPr lang="sv-SE" dirty="0"/>
          </a:p>
        </p:txBody>
      </p:sp>
      <p:sp>
        <p:nvSpPr>
          <p:cNvPr id="3" name="Platshållare för datum 2"/>
          <p:cNvSpPr>
            <a:spLocks noGrp="1"/>
          </p:cNvSpPr>
          <p:nvPr>
            <p:ph type="dt" sz="half" idx="10"/>
          </p:nvPr>
        </p:nvSpPr>
        <p:spPr/>
        <p:txBody>
          <a:bodyPr/>
          <a:lstStyle/>
          <a:p>
            <a:fld id="{218E9D33-EE8E-48DC-93FA-DE888BAAACDD}" type="datetime1">
              <a:rPr lang="sv-SE" smtClean="0"/>
              <a:t>2017-10-17</a:t>
            </a:fld>
            <a:endParaRPr lang="sv-SE"/>
          </a:p>
        </p:txBody>
      </p:sp>
      <p:sp>
        <p:nvSpPr>
          <p:cNvPr id="4" name="Platshållare för sidfot 3"/>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5" name="Platshållare för bildnummer 4"/>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1861374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2C14060-4773-488C-92EC-605FEFA1404C}" type="datetime1">
              <a:rPr lang="sv-SE" smtClean="0"/>
              <a:t>2017-10-17</a:t>
            </a:fld>
            <a:endParaRPr lang="sv-SE"/>
          </a:p>
        </p:txBody>
      </p:sp>
      <p:sp>
        <p:nvSpPr>
          <p:cNvPr id="3" name="Platshållare för sidfot 2"/>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4" name="Platshållare för bildnummer 3"/>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1999783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ild vänster och innehållsdel">
    <p:spTree>
      <p:nvGrpSpPr>
        <p:cNvPr id="1" name=""/>
        <p:cNvGrpSpPr/>
        <p:nvPr/>
      </p:nvGrpSpPr>
      <p:grpSpPr>
        <a:xfrm>
          <a:off x="0" y="0"/>
          <a:ext cx="0" cy="0"/>
          <a:chOff x="0" y="0"/>
          <a:chExt cx="0" cy="0"/>
        </a:xfrm>
      </p:grpSpPr>
      <p:sp>
        <p:nvSpPr>
          <p:cNvPr id="2" name="Rubrik 1"/>
          <p:cNvSpPr>
            <a:spLocks noGrp="1"/>
          </p:cNvSpPr>
          <p:nvPr>
            <p:ph type="title"/>
          </p:nvPr>
        </p:nvSpPr>
        <p:spPr/>
        <p:txBody>
          <a:bodyPr vert="horz" lIns="91440" tIns="45720" rIns="91440" bIns="45720" rtlCol="0" anchor="t">
            <a:noAutofit/>
          </a:bodyPr>
          <a:lstStyle>
            <a:lvl1pPr algn="l" defTabSz="914400" rtl="0" eaLnBrk="1" latinLnBrk="0" hangingPunct="1">
              <a:spcBef>
                <a:spcPct val="0"/>
              </a:spcBef>
              <a:buNone/>
              <a:defRPr lang="sv-SE" sz="3200" b="1" kern="1200" baseline="0">
                <a:solidFill>
                  <a:srgbClr val="909394"/>
                </a:solidFill>
                <a:latin typeface="Arial" pitchFamily="34" charset="0"/>
                <a:ea typeface="+mj-ea"/>
                <a:cs typeface="Arial" pitchFamily="34" charset="0"/>
              </a:defRPr>
            </a:lvl1pPr>
          </a:lstStyle>
          <a:p>
            <a:r>
              <a:rPr lang="sv-SE" smtClean="0"/>
              <a:t>Klicka här för att ändra format</a:t>
            </a:r>
            <a:endParaRPr lang="sv-SE"/>
          </a:p>
        </p:txBody>
      </p:sp>
      <p:sp>
        <p:nvSpPr>
          <p:cNvPr id="4" name="Platshållare för innehåll 3"/>
          <p:cNvSpPr>
            <a:spLocks noGrp="1"/>
          </p:cNvSpPr>
          <p:nvPr>
            <p:ph sz="half" idx="2"/>
          </p:nvPr>
        </p:nvSpPr>
        <p:spPr>
          <a:xfrm>
            <a:off x="3714744" y="1844675"/>
            <a:ext cx="4262444" cy="4281488"/>
          </a:xfrm>
        </p:spPr>
        <p:txBody>
          <a:bodyPr/>
          <a:lstStyle>
            <a:lvl1pPr>
              <a:defRPr sz="2200" baseline="0">
                <a:solidFill>
                  <a:srgbClr val="606060"/>
                </a:solidFill>
              </a:defRPr>
            </a:lvl1pPr>
            <a:lvl2pPr>
              <a:defRPr sz="1800" baseline="0">
                <a:solidFill>
                  <a:srgbClr val="606060"/>
                </a:solidFill>
              </a:defRPr>
            </a:lvl2pPr>
            <a:lvl3pPr>
              <a:defRPr sz="1400" baseline="0">
                <a:solidFill>
                  <a:srgbClr val="606060"/>
                </a:solidFill>
              </a:defRPr>
            </a:lvl3pPr>
            <a:lvl4pPr>
              <a:defRPr sz="1100" baseline="0">
                <a:solidFill>
                  <a:srgbClr val="606060"/>
                </a:solidFill>
              </a:defRPr>
            </a:lvl4pPr>
            <a:lvl5pPr>
              <a:defRPr sz="900" baseline="0">
                <a:solidFill>
                  <a:srgbClr val="606060"/>
                </a:solidFill>
              </a:defRPr>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fld id="{C7B4DCA0-7AFD-46F0-92C9-4DA905330448}" type="datetime1">
              <a:rPr lang="sv-SE" smtClean="0"/>
              <a:t>2017-10-17</a:t>
            </a:fld>
            <a:endParaRPr lang="sv-SE"/>
          </a:p>
        </p:txBody>
      </p:sp>
      <p:sp>
        <p:nvSpPr>
          <p:cNvPr id="7" name="Platshållare för bildnummer 6"/>
          <p:cNvSpPr>
            <a:spLocks noGrp="1"/>
          </p:cNvSpPr>
          <p:nvPr>
            <p:ph type="sldNum" sz="quarter" idx="12"/>
          </p:nvPr>
        </p:nvSpPr>
        <p:spPr/>
        <p:txBody>
          <a:bodyPr/>
          <a:lstStyle/>
          <a:p>
            <a:fld id="{02C6143E-F046-4F7E-BBFF-73E52695051A}" type="slidenum">
              <a:rPr lang="sv-SE" smtClean="0"/>
              <a:pPr/>
              <a:t>‹#›</a:t>
            </a:fld>
            <a:endParaRPr lang="sv-SE"/>
          </a:p>
        </p:txBody>
      </p:sp>
      <p:sp>
        <p:nvSpPr>
          <p:cNvPr id="9" name="Platshållare för bild 8"/>
          <p:cNvSpPr>
            <a:spLocks noGrp="1"/>
          </p:cNvSpPr>
          <p:nvPr>
            <p:ph type="pic" sz="quarter" idx="13"/>
          </p:nvPr>
        </p:nvSpPr>
        <p:spPr>
          <a:xfrm>
            <a:off x="611188" y="1844675"/>
            <a:ext cx="2970000" cy="4284569"/>
          </a:xfrm>
        </p:spPr>
        <p:txBody>
          <a:bodyPr/>
          <a:lstStyle/>
          <a:p>
            <a:r>
              <a:rPr lang="sv-SE" smtClean="0"/>
              <a:t>Klicka på ikonen för att lägga till en bild</a:t>
            </a:r>
            <a:endParaRPr lang="sv-SE"/>
          </a:p>
        </p:txBody>
      </p:sp>
      <p:sp>
        <p:nvSpPr>
          <p:cNvPr id="8" name="Platshållare för sidfot 4"/>
          <p:cNvSpPr>
            <a:spLocks noGrp="1"/>
          </p:cNvSpPr>
          <p:nvPr>
            <p:ph type="ftr" sz="quarter" idx="3"/>
          </p:nvPr>
        </p:nvSpPr>
        <p:spPr>
          <a:xfrm>
            <a:off x="500400" y="6307200"/>
            <a:ext cx="5284800" cy="360000"/>
          </a:xfrm>
          <a:prstGeom prst="rect">
            <a:avLst/>
          </a:prstGeom>
        </p:spPr>
        <p:txBody>
          <a:bodyPr/>
          <a:lstStyle>
            <a:lvl1pPr>
              <a:defRPr sz="800">
                <a:latin typeface="Arial" pitchFamily="34" charset="0"/>
                <a:cs typeface="Arial" pitchFamily="34" charset="0"/>
              </a:defRPr>
            </a:lvl1pPr>
          </a:lstStyle>
          <a:p>
            <a:r>
              <a:rPr lang="sv-SE" smtClean="0"/>
              <a:t>Nya föreskrifter och allmänna råd om läkemedelshantering 2018-01-01 </a:t>
            </a:r>
            <a:endParaRPr lang="sv-SE" dirty="0"/>
          </a:p>
        </p:txBody>
      </p:sp>
    </p:spTree>
    <p:extLst>
      <p:ext uri="{BB962C8B-B14F-4D97-AF65-F5344CB8AC3E}">
        <p14:creationId xmlns:p14="http://schemas.microsoft.com/office/powerpoint/2010/main" val="197905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 helbild">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288000" y="295425"/>
            <a:ext cx="8568000" cy="5994000"/>
          </a:xfrm>
        </p:spPr>
        <p:txBody>
          <a:bodyPr/>
          <a:lstStyle>
            <a:lvl1pPr marL="0" indent="0">
              <a:buNone/>
              <a:defRPr/>
            </a:lvl1pPr>
          </a:lstStyle>
          <a:p>
            <a:r>
              <a:rPr lang="sv-SE" dirty="0" smtClean="0"/>
              <a:t> </a:t>
            </a:r>
            <a:endParaRPr lang="sv-SE" dirty="0"/>
          </a:p>
        </p:txBody>
      </p:sp>
      <p:sp>
        <p:nvSpPr>
          <p:cNvPr id="4" name="Platshållare för datum 3"/>
          <p:cNvSpPr>
            <a:spLocks noGrp="1"/>
          </p:cNvSpPr>
          <p:nvPr>
            <p:ph type="dt" sz="half" idx="10"/>
          </p:nvPr>
        </p:nvSpPr>
        <p:spPr/>
        <p:txBody>
          <a:bodyPr/>
          <a:lstStyle/>
          <a:p>
            <a:fld id="{A3AF215E-308F-4D81-92D8-4921813821A7}"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
        <p:nvSpPr>
          <p:cNvPr id="2" name="Rubrik 1"/>
          <p:cNvSpPr>
            <a:spLocks noGrp="1"/>
          </p:cNvSpPr>
          <p:nvPr>
            <p:ph type="ctrTitle" hasCustomPrompt="1"/>
          </p:nvPr>
        </p:nvSpPr>
        <p:spPr>
          <a:xfrm>
            <a:off x="3600000" y="1320975"/>
            <a:ext cx="5256000" cy="532800"/>
          </a:xfrm>
        </p:spPr>
        <p:txBody>
          <a:bodyPr anchor="t">
            <a:noAutofit/>
          </a:bodyPr>
          <a:lstStyle>
            <a:lvl1pPr algn="l">
              <a:lnSpc>
                <a:spcPts val="3200"/>
              </a:lnSpc>
              <a:defRPr sz="3000" b="1" baseline="0">
                <a:solidFill>
                  <a:srgbClr val="00628B"/>
                </a:solidFill>
              </a:defRPr>
            </a:lvl1pPr>
          </a:lstStyle>
          <a:p>
            <a:r>
              <a:rPr lang="sv-SE" dirty="0" smtClean="0"/>
              <a:t>Stor rubrik</a:t>
            </a:r>
            <a:endParaRPr lang="sv-SE" dirty="0"/>
          </a:p>
        </p:txBody>
      </p:sp>
      <p:sp>
        <p:nvSpPr>
          <p:cNvPr id="3" name="Underrubrik 2"/>
          <p:cNvSpPr>
            <a:spLocks noGrp="1"/>
          </p:cNvSpPr>
          <p:nvPr>
            <p:ph type="subTitle" idx="1" hasCustomPrompt="1"/>
          </p:nvPr>
        </p:nvSpPr>
        <p:spPr>
          <a:xfrm>
            <a:off x="3600000" y="1893600"/>
            <a:ext cx="5256000" cy="611475"/>
          </a:xfrm>
        </p:spPr>
        <p:txBody>
          <a:bodyPr>
            <a:noAutofit/>
          </a:bodyPr>
          <a:lstStyle>
            <a:lvl1pPr marL="0" indent="0" algn="l">
              <a:buNone/>
              <a:defRPr sz="2200" b="1" baseline="0">
                <a:solidFill>
                  <a:srgbClr val="00628B"/>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smtClean="0"/>
              <a:t>Underrubrik</a:t>
            </a:r>
            <a:endParaRPr lang="sv-SE" dirty="0"/>
          </a:p>
        </p:txBody>
      </p:sp>
    </p:spTree>
    <p:extLst>
      <p:ext uri="{BB962C8B-B14F-4D97-AF65-F5344CB8AC3E}">
        <p14:creationId xmlns:p14="http://schemas.microsoft.com/office/powerpoint/2010/main" val="3370509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Rubrik helbild vit">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288000" y="295425"/>
            <a:ext cx="8568000" cy="5994000"/>
          </a:xfrm>
        </p:spPr>
        <p:txBody>
          <a:bodyPr/>
          <a:lstStyle>
            <a:lvl1pPr marL="0" indent="0">
              <a:buNone/>
              <a:defRPr/>
            </a:lvl1pPr>
          </a:lstStyle>
          <a:p>
            <a:r>
              <a:rPr lang="sv-SE" dirty="0" smtClean="0"/>
              <a:t> </a:t>
            </a:r>
            <a:endParaRPr lang="sv-SE" dirty="0"/>
          </a:p>
        </p:txBody>
      </p:sp>
      <p:sp>
        <p:nvSpPr>
          <p:cNvPr id="4" name="Platshållare för datum 3"/>
          <p:cNvSpPr>
            <a:spLocks noGrp="1"/>
          </p:cNvSpPr>
          <p:nvPr>
            <p:ph type="dt" sz="half" idx="10"/>
          </p:nvPr>
        </p:nvSpPr>
        <p:spPr/>
        <p:txBody>
          <a:bodyPr/>
          <a:lstStyle/>
          <a:p>
            <a:fld id="{F3A8B1C1-6F35-4AD5-8B67-CB35CA5C4499}"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
        <p:nvSpPr>
          <p:cNvPr id="2" name="Rubrik 1"/>
          <p:cNvSpPr>
            <a:spLocks noGrp="1"/>
          </p:cNvSpPr>
          <p:nvPr>
            <p:ph type="ctrTitle" hasCustomPrompt="1"/>
          </p:nvPr>
        </p:nvSpPr>
        <p:spPr>
          <a:xfrm>
            <a:off x="3600000" y="1320975"/>
            <a:ext cx="5256000" cy="532800"/>
          </a:xfrm>
        </p:spPr>
        <p:txBody>
          <a:bodyPr anchor="t">
            <a:noAutofit/>
          </a:bodyPr>
          <a:lstStyle>
            <a:lvl1pPr algn="l">
              <a:lnSpc>
                <a:spcPts val="3200"/>
              </a:lnSpc>
              <a:defRPr sz="3000" b="1" baseline="0">
                <a:solidFill>
                  <a:schemeClr val="bg1"/>
                </a:solidFill>
              </a:defRPr>
            </a:lvl1pPr>
          </a:lstStyle>
          <a:p>
            <a:r>
              <a:rPr lang="sv-SE" dirty="0" smtClean="0"/>
              <a:t>Stor rubrik</a:t>
            </a:r>
            <a:endParaRPr lang="sv-SE" dirty="0"/>
          </a:p>
        </p:txBody>
      </p:sp>
      <p:sp>
        <p:nvSpPr>
          <p:cNvPr id="3" name="Underrubrik 2"/>
          <p:cNvSpPr>
            <a:spLocks noGrp="1"/>
          </p:cNvSpPr>
          <p:nvPr>
            <p:ph type="subTitle" idx="1" hasCustomPrompt="1"/>
          </p:nvPr>
        </p:nvSpPr>
        <p:spPr>
          <a:xfrm>
            <a:off x="3600000" y="1893600"/>
            <a:ext cx="5256000" cy="611475"/>
          </a:xfrm>
        </p:spPr>
        <p:txBody>
          <a:bodyPr>
            <a:noAutofit/>
          </a:bodyPr>
          <a:lstStyle>
            <a:lvl1pPr marL="0" indent="0" algn="l">
              <a:buNone/>
              <a:defRPr sz="2200" b="1"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smtClean="0"/>
              <a:t>Underrubrik</a:t>
            </a:r>
            <a:endParaRPr lang="sv-SE" dirty="0"/>
          </a:p>
        </p:txBody>
      </p:sp>
    </p:spTree>
    <p:extLst>
      <p:ext uri="{BB962C8B-B14F-4D97-AF65-F5344CB8AC3E}">
        <p14:creationId xmlns:p14="http://schemas.microsoft.com/office/powerpoint/2010/main" val="4076423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ubrik blå">
    <p:spTree>
      <p:nvGrpSpPr>
        <p:cNvPr id="1" name=""/>
        <p:cNvGrpSpPr/>
        <p:nvPr/>
      </p:nvGrpSpPr>
      <p:grpSpPr>
        <a:xfrm>
          <a:off x="0" y="0"/>
          <a:ext cx="0" cy="0"/>
          <a:chOff x="0" y="0"/>
          <a:chExt cx="0" cy="0"/>
        </a:xfrm>
      </p:grpSpPr>
      <p:pic>
        <p:nvPicPr>
          <p:cNvPr id="17" name="Bildobjekt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587" y="295275"/>
            <a:ext cx="8581579" cy="6000749"/>
          </a:xfrm>
          <a:prstGeom prst="rect">
            <a:avLst/>
          </a:prstGeom>
        </p:spPr>
      </p:pic>
      <p:sp>
        <p:nvSpPr>
          <p:cNvPr id="4" name="Platshållare för datum 3"/>
          <p:cNvSpPr>
            <a:spLocks noGrp="1"/>
          </p:cNvSpPr>
          <p:nvPr>
            <p:ph type="dt" sz="half" idx="10"/>
          </p:nvPr>
        </p:nvSpPr>
        <p:spPr/>
        <p:txBody>
          <a:bodyPr/>
          <a:lstStyle/>
          <a:p>
            <a:fld id="{9E71C01C-44B4-42F0-8E31-97DB77056B55}"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grpSp>
        <p:nvGrpSpPr>
          <p:cNvPr id="15" name="Grupp 14"/>
          <p:cNvGrpSpPr/>
          <p:nvPr/>
        </p:nvGrpSpPr>
        <p:grpSpPr>
          <a:xfrm>
            <a:off x="1428750" y="997938"/>
            <a:ext cx="7474876" cy="1488087"/>
            <a:chOff x="1381125" y="988413"/>
            <a:chExt cx="7474876" cy="1488087"/>
          </a:xfrm>
        </p:grpSpPr>
        <p:sp>
          <p:nvSpPr>
            <p:cNvPr id="12" name="Rektangel 11"/>
            <p:cNvSpPr/>
            <p:nvPr/>
          </p:nvSpPr>
          <p:spPr>
            <a:xfrm>
              <a:off x="1381125" y="988413"/>
              <a:ext cx="7474875" cy="10785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med rundade hörn 12"/>
            <p:cNvSpPr/>
            <p:nvPr/>
          </p:nvSpPr>
          <p:spPr>
            <a:xfrm>
              <a:off x="1381125" y="1700451"/>
              <a:ext cx="7474876" cy="776049"/>
            </a:xfrm>
            <a:prstGeom prst="roundRect">
              <a:avLst>
                <a:gd name="adj" fmla="val 446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p:cNvSpPr/>
            <p:nvPr/>
          </p:nvSpPr>
          <p:spPr>
            <a:xfrm>
              <a:off x="8534400" y="988413"/>
              <a:ext cx="321600" cy="1488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pic>
        <p:nvPicPr>
          <p:cNvPr id="11" name="Bildobjekt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7825" y="1209675"/>
            <a:ext cx="936000" cy="936000"/>
          </a:xfrm>
          <a:prstGeom prst="rect">
            <a:avLst/>
          </a:prstGeom>
        </p:spPr>
      </p:pic>
      <p:sp>
        <p:nvSpPr>
          <p:cNvPr id="3" name="Underrubrik 2"/>
          <p:cNvSpPr>
            <a:spLocks noGrp="1"/>
          </p:cNvSpPr>
          <p:nvPr>
            <p:ph type="subTitle" idx="1" hasCustomPrompt="1"/>
          </p:nvPr>
        </p:nvSpPr>
        <p:spPr>
          <a:xfrm>
            <a:off x="3600000" y="1893600"/>
            <a:ext cx="5256000" cy="611475"/>
          </a:xfrm>
        </p:spPr>
        <p:txBody>
          <a:bodyPr>
            <a:noAutofit/>
          </a:bodyPr>
          <a:lstStyle>
            <a:lvl1pPr marL="0" indent="0" algn="l">
              <a:buNone/>
              <a:defRPr sz="2200" b="1" baseline="0">
                <a:solidFill>
                  <a:srgbClr val="00628B"/>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dirty="0" smtClean="0"/>
              <a:t>Underrubrik</a:t>
            </a:r>
            <a:endParaRPr lang="sv-SE" dirty="0"/>
          </a:p>
        </p:txBody>
      </p:sp>
      <p:sp>
        <p:nvSpPr>
          <p:cNvPr id="2" name="Rubrik 1"/>
          <p:cNvSpPr>
            <a:spLocks noGrp="1"/>
          </p:cNvSpPr>
          <p:nvPr>
            <p:ph type="ctrTitle" hasCustomPrompt="1"/>
          </p:nvPr>
        </p:nvSpPr>
        <p:spPr>
          <a:xfrm>
            <a:off x="3600000" y="1320975"/>
            <a:ext cx="5256000" cy="532800"/>
          </a:xfrm>
        </p:spPr>
        <p:txBody>
          <a:bodyPr anchor="t">
            <a:noAutofit/>
          </a:bodyPr>
          <a:lstStyle>
            <a:lvl1pPr algn="l">
              <a:lnSpc>
                <a:spcPts val="3200"/>
              </a:lnSpc>
              <a:defRPr sz="3000" b="1" baseline="0">
                <a:solidFill>
                  <a:srgbClr val="00628B"/>
                </a:solidFill>
              </a:defRPr>
            </a:lvl1pPr>
          </a:lstStyle>
          <a:p>
            <a:r>
              <a:rPr lang="sv-SE" dirty="0" smtClean="0"/>
              <a:t>Stor rubrik</a:t>
            </a:r>
            <a:endParaRPr lang="sv-SE" dirty="0"/>
          </a:p>
        </p:txBody>
      </p:sp>
    </p:spTree>
    <p:extLst>
      <p:ext uri="{BB962C8B-B14F-4D97-AF65-F5344CB8AC3E}">
        <p14:creationId xmlns:p14="http://schemas.microsoft.com/office/powerpoint/2010/main" val="298424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baseline="0"/>
            </a:lvl1pPr>
          </a:lstStyle>
          <a:p>
            <a:r>
              <a:rPr lang="sv-SE" dirty="0" smtClean="0"/>
              <a:t>Mindre Rubrik</a:t>
            </a:r>
            <a:endParaRPr lang="sv-SE" dirty="0"/>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fld id="{5320FA6E-F361-4B66-A23E-CEB8544C910B}"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231717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600000" y="4341600"/>
            <a:ext cx="5256663" cy="532800"/>
          </a:xfrm>
        </p:spPr>
        <p:txBody>
          <a:bodyPr anchor="t">
            <a:noAutofit/>
          </a:bodyPr>
          <a:lstStyle>
            <a:lvl1pPr>
              <a:lnSpc>
                <a:spcPts val="2200"/>
              </a:lnSpc>
              <a:defRPr sz="2200" b="1" baseline="0">
                <a:solidFill>
                  <a:schemeClr val="accent5"/>
                </a:solidFill>
              </a:defRPr>
            </a:lvl1pPr>
          </a:lstStyle>
          <a:p>
            <a:r>
              <a:rPr lang="sv-SE" dirty="0" smtClean="0"/>
              <a:t>Avsnittsrubrik</a:t>
            </a:r>
            <a:endParaRPr lang="sv-SE" dirty="0"/>
          </a:p>
        </p:txBody>
      </p:sp>
      <p:sp>
        <p:nvSpPr>
          <p:cNvPr id="3" name="Platshållare för text 2"/>
          <p:cNvSpPr>
            <a:spLocks noGrp="1"/>
          </p:cNvSpPr>
          <p:nvPr>
            <p:ph type="body" idx="1" hasCustomPrompt="1"/>
          </p:nvPr>
        </p:nvSpPr>
        <p:spPr>
          <a:xfrm>
            <a:off x="3600000" y="4914000"/>
            <a:ext cx="5256662" cy="1382025"/>
          </a:xfrm>
        </p:spPr>
        <p:txBody>
          <a:bodyPr/>
          <a:lstStyle>
            <a:lvl1pPr marL="0" indent="0">
              <a:buNone/>
              <a:defRPr sz="1800" b="1" baseline="0">
                <a:solidFill>
                  <a:schemeClr val="accent5"/>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dirty="0" smtClean="0"/>
              <a:t>Underrubrik</a:t>
            </a:r>
          </a:p>
        </p:txBody>
      </p:sp>
      <p:sp>
        <p:nvSpPr>
          <p:cNvPr id="4" name="Platshållare för datum 3"/>
          <p:cNvSpPr>
            <a:spLocks noGrp="1"/>
          </p:cNvSpPr>
          <p:nvPr>
            <p:ph type="dt" sz="half" idx="10"/>
          </p:nvPr>
        </p:nvSpPr>
        <p:spPr/>
        <p:txBody>
          <a:bodyPr/>
          <a:lstStyle/>
          <a:p>
            <a:fld id="{F2FA4039-55F0-4756-8E5B-CF764347E1F0}"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65439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Avsnittsrubrik helbild">
    <p:spTree>
      <p:nvGrpSpPr>
        <p:cNvPr id="1" name=""/>
        <p:cNvGrpSpPr/>
        <p:nvPr/>
      </p:nvGrpSpPr>
      <p:grpSpPr>
        <a:xfrm>
          <a:off x="0" y="0"/>
          <a:ext cx="0" cy="0"/>
          <a:chOff x="0" y="0"/>
          <a:chExt cx="0" cy="0"/>
        </a:xfrm>
      </p:grpSpPr>
      <p:sp>
        <p:nvSpPr>
          <p:cNvPr id="9" name="Platshållare för bild 8"/>
          <p:cNvSpPr>
            <a:spLocks noGrp="1"/>
          </p:cNvSpPr>
          <p:nvPr>
            <p:ph type="pic" sz="quarter" idx="13" hasCustomPrompt="1"/>
          </p:nvPr>
        </p:nvSpPr>
        <p:spPr>
          <a:xfrm>
            <a:off x="288000" y="295200"/>
            <a:ext cx="8568000" cy="5994000"/>
          </a:xfrm>
        </p:spPr>
        <p:txBody>
          <a:bodyPr/>
          <a:lstStyle>
            <a:lvl1pPr marL="0" indent="0">
              <a:buNone/>
              <a:defRPr/>
            </a:lvl1pPr>
          </a:lstStyle>
          <a:p>
            <a:r>
              <a:rPr lang="sv-SE" dirty="0" smtClean="0"/>
              <a:t> </a:t>
            </a:r>
            <a:endParaRPr lang="sv-SE" dirty="0"/>
          </a:p>
        </p:txBody>
      </p:sp>
      <p:sp>
        <p:nvSpPr>
          <p:cNvPr id="4" name="Platshållare för datum 3"/>
          <p:cNvSpPr>
            <a:spLocks noGrp="1"/>
          </p:cNvSpPr>
          <p:nvPr>
            <p:ph type="dt" sz="half" idx="10"/>
          </p:nvPr>
        </p:nvSpPr>
        <p:spPr/>
        <p:txBody>
          <a:bodyPr/>
          <a:lstStyle/>
          <a:p>
            <a:fld id="{967EB575-878D-487D-A7DC-3B7DE6274D3C}"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
        <p:nvSpPr>
          <p:cNvPr id="2" name="Rubrik 1"/>
          <p:cNvSpPr>
            <a:spLocks noGrp="1"/>
          </p:cNvSpPr>
          <p:nvPr>
            <p:ph type="title" hasCustomPrompt="1"/>
          </p:nvPr>
        </p:nvSpPr>
        <p:spPr>
          <a:xfrm>
            <a:off x="3600000" y="4341300"/>
            <a:ext cx="5256663" cy="532800"/>
          </a:xfrm>
        </p:spPr>
        <p:txBody>
          <a:bodyPr anchor="t">
            <a:noAutofit/>
          </a:bodyPr>
          <a:lstStyle>
            <a:lvl1pPr>
              <a:lnSpc>
                <a:spcPts val="2200"/>
              </a:lnSpc>
              <a:defRPr sz="2200" b="1" baseline="0">
                <a:solidFill>
                  <a:srgbClr val="00628B"/>
                </a:solidFill>
              </a:defRPr>
            </a:lvl1pPr>
          </a:lstStyle>
          <a:p>
            <a:r>
              <a:rPr lang="sv-SE" dirty="0" smtClean="0"/>
              <a:t>Avsnittsrubrik</a:t>
            </a:r>
            <a:endParaRPr lang="sv-SE" dirty="0"/>
          </a:p>
        </p:txBody>
      </p:sp>
    </p:spTree>
    <p:extLst>
      <p:ext uri="{BB962C8B-B14F-4D97-AF65-F5344CB8AC3E}">
        <p14:creationId xmlns:p14="http://schemas.microsoft.com/office/powerpoint/2010/main" val="434582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Avsnittsrubrik helbild vit">
    <p:spTree>
      <p:nvGrpSpPr>
        <p:cNvPr id="1" name=""/>
        <p:cNvGrpSpPr/>
        <p:nvPr/>
      </p:nvGrpSpPr>
      <p:grpSpPr>
        <a:xfrm>
          <a:off x="0" y="0"/>
          <a:ext cx="0" cy="0"/>
          <a:chOff x="0" y="0"/>
          <a:chExt cx="0" cy="0"/>
        </a:xfrm>
      </p:grpSpPr>
      <p:sp>
        <p:nvSpPr>
          <p:cNvPr id="9" name="Platshållare för bild 8"/>
          <p:cNvSpPr>
            <a:spLocks noGrp="1"/>
          </p:cNvSpPr>
          <p:nvPr>
            <p:ph type="pic" sz="quarter" idx="13" hasCustomPrompt="1"/>
          </p:nvPr>
        </p:nvSpPr>
        <p:spPr>
          <a:xfrm>
            <a:off x="288000" y="295200"/>
            <a:ext cx="8568000" cy="5994000"/>
          </a:xfrm>
        </p:spPr>
        <p:txBody>
          <a:bodyPr/>
          <a:lstStyle>
            <a:lvl1pPr marL="0" indent="0">
              <a:buNone/>
              <a:defRPr/>
            </a:lvl1pPr>
          </a:lstStyle>
          <a:p>
            <a:r>
              <a:rPr lang="sv-SE" dirty="0" smtClean="0"/>
              <a:t> </a:t>
            </a:r>
            <a:endParaRPr lang="sv-SE" dirty="0"/>
          </a:p>
        </p:txBody>
      </p:sp>
      <p:sp>
        <p:nvSpPr>
          <p:cNvPr id="4" name="Platshållare för datum 3"/>
          <p:cNvSpPr>
            <a:spLocks noGrp="1"/>
          </p:cNvSpPr>
          <p:nvPr>
            <p:ph type="dt" sz="half" idx="10"/>
          </p:nvPr>
        </p:nvSpPr>
        <p:spPr/>
        <p:txBody>
          <a:bodyPr/>
          <a:lstStyle/>
          <a:p>
            <a:fld id="{74AC2285-74EA-44FA-B39C-5BD29B4952BC}" type="datetime1">
              <a:rPr lang="sv-SE" smtClean="0"/>
              <a:t>2017-10-17</a:t>
            </a:fld>
            <a:endParaRPr lang="sv-SE"/>
          </a:p>
        </p:txBody>
      </p:sp>
      <p:sp>
        <p:nvSpPr>
          <p:cNvPr id="5" name="Platshållare för sidfot 4"/>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12"/>
          </p:nvPr>
        </p:nvSpPr>
        <p:spPr/>
        <p:txBody>
          <a:bodyPr/>
          <a:lstStyle/>
          <a:p>
            <a:fld id="{66B1A10B-6391-4DEF-8E56-F41D0D9EFA9D}" type="slidenum">
              <a:rPr lang="sv-SE" smtClean="0"/>
              <a:t>‹#›</a:t>
            </a:fld>
            <a:endParaRPr lang="sv-SE"/>
          </a:p>
        </p:txBody>
      </p:sp>
      <p:sp>
        <p:nvSpPr>
          <p:cNvPr id="2" name="Rubrik 1"/>
          <p:cNvSpPr>
            <a:spLocks noGrp="1"/>
          </p:cNvSpPr>
          <p:nvPr>
            <p:ph type="title" hasCustomPrompt="1"/>
          </p:nvPr>
        </p:nvSpPr>
        <p:spPr>
          <a:xfrm>
            <a:off x="3600000" y="4341300"/>
            <a:ext cx="5256663" cy="532800"/>
          </a:xfrm>
        </p:spPr>
        <p:txBody>
          <a:bodyPr anchor="t">
            <a:noAutofit/>
          </a:bodyPr>
          <a:lstStyle>
            <a:lvl1pPr>
              <a:lnSpc>
                <a:spcPts val="2200"/>
              </a:lnSpc>
              <a:defRPr sz="2200" b="1" baseline="0">
                <a:solidFill>
                  <a:schemeClr val="bg1"/>
                </a:solidFill>
              </a:defRPr>
            </a:lvl1pPr>
          </a:lstStyle>
          <a:p>
            <a:r>
              <a:rPr lang="sv-SE" dirty="0" smtClean="0"/>
              <a:t>Avsnittsrubrik</a:t>
            </a:r>
            <a:endParaRPr lang="sv-SE" dirty="0"/>
          </a:p>
        </p:txBody>
      </p:sp>
    </p:spTree>
    <p:extLst>
      <p:ext uri="{BB962C8B-B14F-4D97-AF65-F5344CB8AC3E}">
        <p14:creationId xmlns:p14="http://schemas.microsoft.com/office/powerpoint/2010/main" val="134809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baseline="0"/>
            </a:lvl1pPr>
          </a:lstStyle>
          <a:p>
            <a:r>
              <a:rPr lang="sv-SE" dirty="0" smtClean="0"/>
              <a:t>Mindre Rubrik</a:t>
            </a:r>
            <a:endParaRPr lang="sv-SE" dirty="0"/>
          </a:p>
        </p:txBody>
      </p:sp>
      <p:sp>
        <p:nvSpPr>
          <p:cNvPr id="3" name="Platshållare för innehåll 2"/>
          <p:cNvSpPr>
            <a:spLocks noGrp="1"/>
          </p:cNvSpPr>
          <p:nvPr>
            <p:ph sz="half" idx="1"/>
          </p:nvPr>
        </p:nvSpPr>
        <p:spPr>
          <a:xfrm>
            <a:off x="288000" y="2163600"/>
            <a:ext cx="4215600" cy="4132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638675" y="2163600"/>
            <a:ext cx="4215074" cy="4132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fld id="{B34ED443-2A44-43AE-A68F-51BFC8EFB5FF}" type="datetime1">
              <a:rPr lang="sv-SE" smtClean="0"/>
              <a:t>2017-10-17</a:t>
            </a:fld>
            <a:endParaRPr lang="sv-SE"/>
          </a:p>
        </p:txBody>
      </p:sp>
      <p:sp>
        <p:nvSpPr>
          <p:cNvPr id="6" name="Platshållare för sidfot 5"/>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7" name="Platshållare för bildnummer 6"/>
          <p:cNvSpPr>
            <a:spLocks noGrp="1"/>
          </p:cNvSpPr>
          <p:nvPr>
            <p:ph type="sldNum" sz="quarter" idx="12"/>
          </p:nvPr>
        </p:nvSpPr>
        <p:spPr/>
        <p:txBody>
          <a:bodyPr/>
          <a:lstStyle/>
          <a:p>
            <a:fld id="{66B1A10B-6391-4DEF-8E56-F41D0D9EFA9D}" type="slidenum">
              <a:rPr lang="sv-SE" smtClean="0"/>
              <a:t>‹#›</a:t>
            </a:fld>
            <a:endParaRPr lang="sv-SE"/>
          </a:p>
        </p:txBody>
      </p:sp>
    </p:spTree>
    <p:extLst>
      <p:ext uri="{BB962C8B-B14F-4D97-AF65-F5344CB8AC3E}">
        <p14:creationId xmlns:p14="http://schemas.microsoft.com/office/powerpoint/2010/main" val="3461354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769535" y="550339"/>
            <a:ext cx="7088715" cy="795862"/>
          </a:xfrm>
          <a:prstGeom prst="rect">
            <a:avLst/>
          </a:prstGeom>
        </p:spPr>
        <p:txBody>
          <a:bodyPr vert="horz" lIns="0" tIns="45720" rIns="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288000" y="2164296"/>
            <a:ext cx="8570250" cy="4131729"/>
          </a:xfrm>
          <a:prstGeom prst="rect">
            <a:avLst/>
          </a:prstGeom>
        </p:spPr>
        <p:txBody>
          <a:bodyPr vert="horz" lIns="0" tIns="45720" rIns="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295275" y="6356351"/>
            <a:ext cx="2057400" cy="365125"/>
          </a:xfrm>
          <a:prstGeom prst="rect">
            <a:avLst/>
          </a:prstGeom>
        </p:spPr>
        <p:txBody>
          <a:bodyPr vert="horz" lIns="0" tIns="45720" rIns="0" bIns="45720" rtlCol="0" anchor="ctr"/>
          <a:lstStyle>
            <a:lvl1pPr algn="l">
              <a:defRPr sz="900" baseline="0">
                <a:solidFill>
                  <a:schemeClr val="accent5"/>
                </a:solidFill>
              </a:defRPr>
            </a:lvl1pPr>
          </a:lstStyle>
          <a:p>
            <a:fld id="{24379AAE-DC60-441F-A019-276B5750DF23}" type="datetime1">
              <a:rPr lang="sv-SE" smtClean="0"/>
              <a:t>2017-10-17</a:t>
            </a:fld>
            <a:endParaRPr lang="sv-SE"/>
          </a:p>
        </p:txBody>
      </p:sp>
      <p:sp>
        <p:nvSpPr>
          <p:cNvPr id="5" name="Platshållare för sidfot 4"/>
          <p:cNvSpPr>
            <a:spLocks noGrp="1"/>
          </p:cNvSpPr>
          <p:nvPr>
            <p:ph type="ftr" sz="quarter" idx="3"/>
          </p:nvPr>
        </p:nvSpPr>
        <p:spPr>
          <a:xfrm>
            <a:off x="2638425" y="6356351"/>
            <a:ext cx="3876675" cy="365125"/>
          </a:xfrm>
          <a:prstGeom prst="rect">
            <a:avLst/>
          </a:prstGeom>
        </p:spPr>
        <p:txBody>
          <a:bodyPr vert="horz" lIns="0" tIns="45720" rIns="0" bIns="45720" rtlCol="0" anchor="ctr"/>
          <a:lstStyle>
            <a:lvl1pPr algn="ctr">
              <a:defRPr sz="900" baseline="0">
                <a:solidFill>
                  <a:schemeClr val="accent5"/>
                </a:solidFill>
              </a:defRPr>
            </a:lvl1pPr>
          </a:lstStyle>
          <a:p>
            <a:r>
              <a:rPr lang="sv-SE" smtClean="0"/>
              <a:t>Nya föreskrifter och allmänna råd om läkemedelshantering 2018-01-01 </a:t>
            </a:r>
            <a:endParaRPr lang="sv-SE"/>
          </a:p>
        </p:txBody>
      </p:sp>
      <p:sp>
        <p:nvSpPr>
          <p:cNvPr id="6" name="Platshållare för bildnummer 5"/>
          <p:cNvSpPr>
            <a:spLocks noGrp="1"/>
          </p:cNvSpPr>
          <p:nvPr>
            <p:ph type="sldNum" sz="quarter" idx="4"/>
          </p:nvPr>
        </p:nvSpPr>
        <p:spPr>
          <a:xfrm>
            <a:off x="6800850" y="6356351"/>
            <a:ext cx="2057400" cy="365125"/>
          </a:xfrm>
          <a:prstGeom prst="rect">
            <a:avLst/>
          </a:prstGeom>
        </p:spPr>
        <p:txBody>
          <a:bodyPr vert="horz" lIns="0" tIns="45720" rIns="0" bIns="45720" rtlCol="0" anchor="ctr"/>
          <a:lstStyle>
            <a:lvl1pPr algn="r">
              <a:defRPr sz="900" baseline="0">
                <a:solidFill>
                  <a:schemeClr val="accent5"/>
                </a:solidFill>
              </a:defRPr>
            </a:lvl1pPr>
          </a:lstStyle>
          <a:p>
            <a:fld id="{66B1A10B-6391-4DEF-8E56-F41D0D9EFA9D}" type="slidenum">
              <a:rPr lang="sv-SE" smtClean="0"/>
              <a:t>‹#›</a:t>
            </a:fld>
            <a:endParaRPr lang="sv-SE"/>
          </a:p>
        </p:txBody>
      </p:sp>
      <p:pic>
        <p:nvPicPr>
          <p:cNvPr id="7" name="Bildobjekt 6"/>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97525" y="307050"/>
            <a:ext cx="900000" cy="900000"/>
          </a:xfrm>
          <a:prstGeom prst="rect">
            <a:avLst/>
          </a:prstGeom>
        </p:spPr>
      </p:pic>
    </p:spTree>
    <p:extLst>
      <p:ext uri="{BB962C8B-B14F-4D97-AF65-F5344CB8AC3E}">
        <p14:creationId xmlns:p14="http://schemas.microsoft.com/office/powerpoint/2010/main" val="4071410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63" r:id="rId4"/>
    <p:sldLayoutId id="2147483664" r:id="rId5"/>
    <p:sldLayoutId id="2147483665" r:id="rId6"/>
    <p:sldLayoutId id="2147483666" r:id="rId7"/>
    <p:sldLayoutId id="2147483674" r:id="rId8"/>
    <p:sldLayoutId id="2147483667" r:id="rId9"/>
    <p:sldLayoutId id="2147483668" r:id="rId10"/>
    <p:sldLayoutId id="2147483669" r:id="rId11"/>
    <p:sldLayoutId id="2147483670" r:id="rId12"/>
    <p:sldLayoutId id="2147483671" r:id="rId13"/>
    <p:sldLayoutId id="2147483672" r:id="rId14"/>
    <p:sldLayoutId id="2147483678" r:id="rId15"/>
  </p:sldLayoutIdLst>
  <p:hf hdr="0" dt="0"/>
  <p:txStyles>
    <p:titleStyle>
      <a:lvl1pPr algn="l" defTabSz="685800" rtl="0" eaLnBrk="1" latinLnBrk="0" hangingPunct="1">
        <a:lnSpc>
          <a:spcPts val="2700"/>
        </a:lnSpc>
        <a:spcBef>
          <a:spcPct val="0"/>
        </a:spcBef>
        <a:buNone/>
        <a:defRPr sz="2500" b="1" kern="1200" baseline="0">
          <a:solidFill>
            <a:schemeClr val="accent5"/>
          </a:solidFill>
          <a:latin typeface="+mj-lt"/>
          <a:ea typeface="+mj-ea"/>
          <a:cs typeface="+mj-cs"/>
        </a:defRPr>
      </a:lvl1pPr>
    </p:titleStyle>
    <p:bodyStyle>
      <a:lvl1pPr marL="180000" indent="-180000" algn="l" defTabSz="685800" rtl="0" eaLnBrk="1" latinLnBrk="0" hangingPunct="1">
        <a:lnSpc>
          <a:spcPts val="2200"/>
        </a:lnSpc>
        <a:spcBef>
          <a:spcPts val="0"/>
        </a:spcBef>
        <a:spcAft>
          <a:spcPts val="1600"/>
        </a:spcAft>
        <a:buFont typeface="Arial" panose="020B0604020202020204" pitchFamily="34" charset="0"/>
        <a:buChar char="•"/>
        <a:defRPr sz="1800" kern="1200">
          <a:solidFill>
            <a:schemeClr val="tx1"/>
          </a:solidFill>
          <a:latin typeface="+mn-lt"/>
          <a:ea typeface="+mn-ea"/>
          <a:cs typeface="+mn-cs"/>
        </a:defRPr>
      </a:lvl1pPr>
      <a:lvl2pPr marL="355600" indent="-171450" algn="l" defTabSz="685800" rtl="0" eaLnBrk="1" latinLnBrk="0" hangingPunct="1">
        <a:lnSpc>
          <a:spcPts val="1900"/>
        </a:lnSpc>
        <a:spcBef>
          <a:spcPts val="375"/>
        </a:spcBef>
        <a:buFont typeface="Symbol" panose="05050102010706020507" pitchFamily="18" charset="2"/>
        <a:buChar char=""/>
        <a:defRPr sz="1600" kern="1200">
          <a:solidFill>
            <a:schemeClr val="tx1"/>
          </a:solidFill>
          <a:latin typeface="+mn-lt"/>
          <a:ea typeface="+mn-ea"/>
          <a:cs typeface="+mn-cs"/>
        </a:defRPr>
      </a:lvl2pPr>
      <a:lvl3pPr marL="541338" indent="-171450" algn="l" defTabSz="685800" rtl="0" eaLnBrk="1" latinLnBrk="0" hangingPunct="1">
        <a:lnSpc>
          <a:spcPts val="1600"/>
        </a:lnSpc>
        <a:spcBef>
          <a:spcPts val="375"/>
        </a:spcBef>
        <a:buFont typeface="Arial" panose="020B0604020202020204" pitchFamily="34" charset="0"/>
        <a:buChar char="•"/>
        <a:defRPr sz="1400" kern="1200">
          <a:solidFill>
            <a:schemeClr val="tx1"/>
          </a:solidFill>
          <a:latin typeface="+mn-lt"/>
          <a:ea typeface="+mn-ea"/>
          <a:cs typeface="+mn-cs"/>
        </a:defRPr>
      </a:lvl3pPr>
      <a:lvl4pPr marL="719138" indent="-171450" algn="l" defTabSz="685800" rtl="0" eaLnBrk="1" latinLnBrk="0" hangingPunct="1">
        <a:lnSpc>
          <a:spcPts val="1600"/>
        </a:lnSpc>
        <a:spcBef>
          <a:spcPts val="375"/>
        </a:spcBef>
        <a:buFont typeface="Symbol" panose="05050102010706020507" pitchFamily="18" charset="2"/>
        <a:buChar char="-"/>
        <a:defRPr sz="1400" kern="1200">
          <a:solidFill>
            <a:schemeClr val="tx1"/>
          </a:solidFill>
          <a:latin typeface="+mn-lt"/>
          <a:ea typeface="+mn-ea"/>
          <a:cs typeface="+mn-cs"/>
        </a:defRPr>
      </a:lvl4pPr>
      <a:lvl5pPr marL="896938" indent="-171450" algn="l" defTabSz="685800" rtl="0" eaLnBrk="1" latinLnBrk="0" hangingPunct="1">
        <a:lnSpc>
          <a:spcPts val="16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fld id="{66B1A10B-6391-4DEF-8E56-F41D0D9EFA9D}" type="slidenum">
              <a:rPr lang="sv-SE" smtClean="0"/>
              <a:t>1</a:t>
            </a:fld>
            <a:endParaRPr lang="sv-SE"/>
          </a:p>
        </p:txBody>
      </p:sp>
      <p:sp>
        <p:nvSpPr>
          <p:cNvPr id="5" name="Rubrik 4"/>
          <p:cNvSpPr>
            <a:spLocks noGrp="1"/>
          </p:cNvSpPr>
          <p:nvPr>
            <p:ph type="ctrTitle"/>
          </p:nvPr>
        </p:nvSpPr>
        <p:spPr>
          <a:xfrm>
            <a:off x="2692401" y="1304041"/>
            <a:ext cx="6155133" cy="532800"/>
          </a:xfrm>
        </p:spPr>
        <p:txBody>
          <a:bodyPr/>
          <a:lstStyle/>
          <a:p>
            <a:pPr>
              <a:lnSpc>
                <a:spcPct val="100000"/>
              </a:lnSpc>
            </a:pPr>
            <a:r>
              <a:rPr lang="sv-SE" sz="2800" dirty="0" smtClean="0"/>
              <a:t>Nya föreskrifter och allmänna råd om läkemedelshantering 2018-01-01</a:t>
            </a:r>
            <a:endParaRPr lang="sv-SE" sz="1400" dirty="0"/>
          </a:p>
        </p:txBody>
      </p:sp>
      <p:sp>
        <p:nvSpPr>
          <p:cNvPr id="6" name="Platshållare för sidfot 5"/>
          <p:cNvSpPr>
            <a:spLocks noGrp="1"/>
          </p:cNvSpPr>
          <p:nvPr>
            <p:ph type="ftr" sz="quarter" idx="11"/>
          </p:nvPr>
        </p:nvSpPr>
        <p:spPr/>
        <p:txBody>
          <a:bodyPr/>
          <a:lstStyle/>
          <a:p>
            <a:r>
              <a:rPr lang="sv-SE" smtClean="0"/>
              <a:t>Nya föreskrifter och allmänna råd om läkemedelshantering 2018-01-01 </a:t>
            </a:r>
            <a:endParaRPr lang="sv-SE"/>
          </a:p>
        </p:txBody>
      </p:sp>
    </p:spTree>
    <p:extLst>
      <p:ext uri="{BB962C8B-B14F-4D97-AF65-F5344CB8AC3E}">
        <p14:creationId xmlns:p14="http://schemas.microsoft.com/office/powerpoint/2010/main" val="274477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4435" y="3600966"/>
            <a:ext cx="4357243" cy="2533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ubrik 1"/>
          <p:cNvSpPr>
            <a:spLocks noGrp="1"/>
          </p:cNvSpPr>
          <p:nvPr>
            <p:ph type="title"/>
          </p:nvPr>
        </p:nvSpPr>
        <p:spPr>
          <a:xfrm>
            <a:off x="1334106" y="561224"/>
            <a:ext cx="7088715" cy="795862"/>
          </a:xfrm>
        </p:spPr>
        <p:txBody>
          <a:bodyPr/>
          <a:lstStyle/>
          <a:p>
            <a:pPr lvl="0"/>
            <a:r>
              <a:rPr lang="sv-SE" sz="2400" dirty="0"/>
              <a:t>Socialstyrelsens föreskrifter och allmänna råd om ordination och hantering av läkemedel i hälso- och sjukvården (HSLF-FS 2017:37)</a:t>
            </a:r>
            <a:br>
              <a:rPr lang="sv-SE" sz="2400" dirty="0"/>
            </a:br>
            <a:endParaRPr lang="sv-SE" sz="2400" dirty="0"/>
          </a:p>
        </p:txBody>
      </p:sp>
      <p:sp>
        <p:nvSpPr>
          <p:cNvPr id="6" name="Platshållare för innehåll 5"/>
          <p:cNvSpPr>
            <a:spLocks noGrp="1"/>
          </p:cNvSpPr>
          <p:nvPr>
            <p:ph sz="half" idx="2"/>
          </p:nvPr>
        </p:nvSpPr>
        <p:spPr>
          <a:xfrm>
            <a:off x="492419" y="2373134"/>
            <a:ext cx="6160171" cy="4145279"/>
          </a:xfrm>
        </p:spPr>
        <p:txBody>
          <a:bodyPr/>
          <a:lstStyle/>
          <a:p>
            <a:pPr lvl="0"/>
            <a:r>
              <a:rPr lang="sv-SE" sz="2000" dirty="0" smtClean="0"/>
              <a:t>Börjar gälla </a:t>
            </a:r>
            <a:r>
              <a:rPr lang="sv-SE" sz="2000" b="1" dirty="0" smtClean="0">
                <a:solidFill>
                  <a:srgbClr val="FF0000"/>
                </a:solidFill>
              </a:rPr>
              <a:t>den 1 januari 2018</a:t>
            </a:r>
          </a:p>
          <a:p>
            <a:pPr lvl="0"/>
            <a:r>
              <a:rPr lang="sv-SE" sz="2000" dirty="0" smtClean="0"/>
              <a:t>Syfte: </a:t>
            </a:r>
            <a:r>
              <a:rPr lang="sv-SE" sz="2000" b="1" dirty="0" smtClean="0">
                <a:solidFill>
                  <a:srgbClr val="FF0000"/>
                </a:solidFill>
              </a:rPr>
              <a:t>Öka säkerheten </a:t>
            </a:r>
            <a:r>
              <a:rPr lang="sv-SE" sz="2000" dirty="0" smtClean="0"/>
              <a:t>i alla led – från ordination till uppföljning av läkemedelshantering</a:t>
            </a:r>
          </a:p>
          <a:p>
            <a:pPr lvl="0"/>
            <a:r>
              <a:rPr lang="sv-SE" sz="2000" dirty="0" smtClean="0"/>
              <a:t>Kommer att finnas en handbok – vägledning till hur reglerna ska tillämpas. Redan nu finns Frågor och svar + </a:t>
            </a:r>
            <a:r>
              <a:rPr lang="sv-SE" sz="2000" dirty="0" err="1" smtClean="0"/>
              <a:t>podd</a:t>
            </a:r>
            <a:r>
              <a:rPr lang="sv-SE" sz="2000" dirty="0" smtClean="0"/>
              <a:t> på Socialstyrelsens webb. </a:t>
            </a:r>
            <a:r>
              <a:rPr lang="sv-SE" sz="2000" dirty="0"/>
              <a:t> </a:t>
            </a:r>
          </a:p>
          <a:p>
            <a:pPr marL="0" indent="0">
              <a:buNone/>
            </a:pPr>
            <a:r>
              <a:rPr lang="sv-SE" sz="1800" b="1" dirty="0" smtClean="0"/>
              <a:t> </a:t>
            </a:r>
          </a:p>
          <a:p>
            <a:pPr marL="0" indent="0">
              <a:buNone/>
            </a:pPr>
            <a:endParaRPr lang="sv-SE" sz="1800" dirty="0"/>
          </a:p>
          <a:p>
            <a:endParaRPr lang="sv-SE" dirty="0"/>
          </a:p>
        </p:txBody>
      </p:sp>
      <p:sp>
        <p:nvSpPr>
          <p:cNvPr id="3" name="Platshållare för sidfot 2"/>
          <p:cNvSpPr>
            <a:spLocks noGrp="1"/>
          </p:cNvSpPr>
          <p:nvPr>
            <p:ph type="ftr" sz="quarter" idx="3"/>
          </p:nvPr>
        </p:nvSpPr>
        <p:spPr/>
        <p:txBody>
          <a:bodyPr/>
          <a:lstStyle/>
          <a:p>
            <a:r>
              <a:rPr lang="sv-SE" smtClean="0"/>
              <a:t>Nya föreskrifter och allmänna råd om läkemedelshantering 2018-01-01 </a:t>
            </a:r>
            <a:endParaRPr lang="sv-SE" dirty="0"/>
          </a:p>
        </p:txBody>
      </p:sp>
      <p:sp>
        <p:nvSpPr>
          <p:cNvPr id="4" name="Platshållare för bildnummer 3"/>
          <p:cNvSpPr>
            <a:spLocks noGrp="1"/>
          </p:cNvSpPr>
          <p:nvPr>
            <p:ph type="sldNum" sz="quarter" idx="12"/>
          </p:nvPr>
        </p:nvSpPr>
        <p:spPr/>
        <p:txBody>
          <a:bodyPr/>
          <a:lstStyle/>
          <a:p>
            <a:fld id="{02C6143E-F046-4F7E-BBFF-73E52695051A}" type="slidenum">
              <a:rPr lang="sv-SE" smtClean="0"/>
              <a:pPr/>
              <a:t>2</a:t>
            </a:fld>
            <a:endParaRPr lang="sv-SE"/>
          </a:p>
        </p:txBody>
      </p:sp>
    </p:spTree>
    <p:extLst>
      <p:ext uri="{BB962C8B-B14F-4D97-AF65-F5344CB8AC3E}">
        <p14:creationId xmlns:p14="http://schemas.microsoft.com/office/powerpoint/2010/main" val="2762019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dirty="0" smtClean="0"/>
              <a:t>Vad innehåller föreskrifterna? </a:t>
            </a:r>
            <a:endParaRPr lang="sv-SE" dirty="0"/>
          </a:p>
        </p:txBody>
      </p:sp>
      <p:sp>
        <p:nvSpPr>
          <p:cNvPr id="8" name="Platshållare för innehåll 7"/>
          <p:cNvSpPr>
            <a:spLocks noGrp="1"/>
          </p:cNvSpPr>
          <p:nvPr>
            <p:ph sz="half" idx="2"/>
          </p:nvPr>
        </p:nvSpPr>
        <p:spPr>
          <a:xfrm>
            <a:off x="3867665" y="1844675"/>
            <a:ext cx="4776801" cy="4281488"/>
          </a:xfrm>
        </p:spPr>
        <p:txBody>
          <a:bodyPr/>
          <a:lstStyle/>
          <a:p>
            <a:pPr lvl="1">
              <a:buFont typeface="Arial" pitchFamily="34" charset="0"/>
              <a:buChar char="•"/>
            </a:pPr>
            <a:r>
              <a:rPr lang="sv-SE" sz="2000" dirty="0" smtClean="0">
                <a:solidFill>
                  <a:srgbClr val="606060"/>
                </a:solidFill>
              </a:rPr>
              <a:t>Skärpta krav vid ordination, iordningsställande, administrering och överlämnande av läkemedel </a:t>
            </a:r>
          </a:p>
          <a:p>
            <a:pPr lvl="1">
              <a:buFont typeface="Arial" pitchFamily="34" charset="0"/>
              <a:buChar char="•"/>
            </a:pPr>
            <a:endParaRPr lang="sv-SE" sz="2000" dirty="0"/>
          </a:p>
          <a:p>
            <a:pPr lvl="1">
              <a:buFont typeface="Arial" pitchFamily="34" charset="0"/>
              <a:buChar char="•"/>
            </a:pPr>
            <a:r>
              <a:rPr lang="sv-SE" sz="2000" dirty="0" smtClean="0">
                <a:solidFill>
                  <a:srgbClr val="606060"/>
                </a:solidFill>
              </a:rPr>
              <a:t>Särskilda regler om läkemedel till barn</a:t>
            </a:r>
          </a:p>
          <a:p>
            <a:pPr lvl="1">
              <a:buFont typeface="Arial" pitchFamily="34" charset="0"/>
              <a:buChar char="•"/>
            </a:pPr>
            <a:endParaRPr lang="sv-SE" sz="2000" dirty="0"/>
          </a:p>
          <a:p>
            <a:pPr lvl="1">
              <a:buFont typeface="Arial" pitchFamily="34" charset="0"/>
              <a:buChar char="•"/>
            </a:pPr>
            <a:r>
              <a:rPr lang="sv-SE" sz="2000" dirty="0" smtClean="0">
                <a:solidFill>
                  <a:srgbClr val="606060"/>
                </a:solidFill>
              </a:rPr>
              <a:t>Krav på rimlighetsbedömning vid iordningsställande</a:t>
            </a:r>
          </a:p>
          <a:p>
            <a:pPr lvl="1">
              <a:buFont typeface="Arial" pitchFamily="34" charset="0"/>
              <a:buChar char="•"/>
            </a:pPr>
            <a:endParaRPr lang="sv-SE" sz="2000" dirty="0"/>
          </a:p>
          <a:p>
            <a:pPr lvl="1">
              <a:buFont typeface="Arial" pitchFamily="34" charset="0"/>
              <a:buChar char="•"/>
            </a:pPr>
            <a:r>
              <a:rPr lang="sv-SE" sz="2000" dirty="0" smtClean="0">
                <a:solidFill>
                  <a:srgbClr val="606060"/>
                </a:solidFill>
              </a:rPr>
              <a:t>Sjuksköterskor </a:t>
            </a:r>
            <a:r>
              <a:rPr lang="sv-SE" sz="2000" dirty="0"/>
              <a:t>ska i vissa </a:t>
            </a:r>
            <a:r>
              <a:rPr lang="sv-SE" sz="2000" dirty="0" smtClean="0"/>
              <a:t>fall kunna justera läkemedelsdos</a:t>
            </a:r>
          </a:p>
          <a:p>
            <a:pPr lvl="1">
              <a:buFont typeface="Arial" pitchFamily="34" charset="0"/>
              <a:buChar char="•"/>
            </a:pPr>
            <a:endParaRPr lang="sv-SE" sz="2000" dirty="0"/>
          </a:p>
          <a:p>
            <a:pPr lvl="1">
              <a:buFont typeface="Arial" pitchFamily="34" charset="0"/>
              <a:buChar char="•"/>
            </a:pPr>
            <a:r>
              <a:rPr lang="sv-SE" sz="2000" dirty="0" smtClean="0"/>
              <a:t>Delegering tillåten i all vård utom ambulanssjukvård</a:t>
            </a:r>
          </a:p>
          <a:p>
            <a:pPr lvl="1"/>
            <a:endParaRPr lang="sv-SE" sz="2000" dirty="0">
              <a:solidFill>
                <a:srgbClr val="606060"/>
              </a:solidFill>
            </a:endParaRPr>
          </a:p>
          <a:p>
            <a:pPr lvl="1"/>
            <a:endParaRPr lang="sv-SE" sz="2000" dirty="0">
              <a:solidFill>
                <a:srgbClr val="606060"/>
              </a:solidFill>
            </a:endParaRPr>
          </a:p>
          <a:p>
            <a:pPr marL="0" indent="0">
              <a:buNone/>
            </a:pPr>
            <a:r>
              <a:rPr lang="sv-SE" dirty="0" smtClean="0"/>
              <a:t> </a:t>
            </a:r>
            <a:endParaRPr lang="sv-SE" b="1" dirty="0" smtClean="0">
              <a:solidFill>
                <a:srgbClr val="606060"/>
              </a:solidFill>
            </a:endParaRPr>
          </a:p>
          <a:p>
            <a:pPr lvl="0">
              <a:lnSpc>
                <a:spcPct val="100000"/>
              </a:lnSpc>
            </a:pPr>
            <a:endParaRPr lang="sv-SE" dirty="0">
              <a:solidFill>
                <a:srgbClr val="606060"/>
              </a:solidFill>
            </a:endParaRPr>
          </a:p>
          <a:p>
            <a:pPr lvl="0"/>
            <a:endParaRPr lang="sv-SE" sz="2200" dirty="0"/>
          </a:p>
          <a:p>
            <a:pPr marL="0" indent="0">
              <a:buNone/>
            </a:pPr>
            <a:endParaRPr lang="sv-SE" dirty="0"/>
          </a:p>
        </p:txBody>
      </p:sp>
      <p:sp>
        <p:nvSpPr>
          <p:cNvPr id="6" name="Platshållare för bildnummer 5"/>
          <p:cNvSpPr>
            <a:spLocks noGrp="1"/>
          </p:cNvSpPr>
          <p:nvPr>
            <p:ph type="sldNum" sz="quarter" idx="12"/>
          </p:nvPr>
        </p:nvSpPr>
        <p:spPr/>
        <p:txBody>
          <a:bodyPr/>
          <a:lstStyle/>
          <a:p>
            <a:pPr>
              <a:defRPr/>
            </a:pPr>
            <a:fld id="{0480A8F2-A5D5-4438-B264-E497B63C0409}" type="slidenum">
              <a:rPr lang="sv-SE" smtClean="0"/>
              <a:pPr>
                <a:defRPr/>
              </a:pPr>
              <a:t>3</a:t>
            </a:fld>
            <a:endParaRPr lang="sv-SE"/>
          </a:p>
        </p:txBody>
      </p:sp>
      <p:sp>
        <p:nvSpPr>
          <p:cNvPr id="5" name="Platshållare för sidfot 4"/>
          <p:cNvSpPr>
            <a:spLocks noGrp="1"/>
          </p:cNvSpPr>
          <p:nvPr>
            <p:ph type="ftr" sz="quarter" idx="3"/>
          </p:nvPr>
        </p:nvSpPr>
        <p:spPr/>
        <p:txBody>
          <a:bodyPr/>
          <a:lstStyle/>
          <a:p>
            <a:pPr>
              <a:defRPr/>
            </a:pPr>
            <a:r>
              <a:rPr lang="sv-SE" smtClean="0"/>
              <a:t>Nya föreskrifter och allmänna råd om läkemedelshantering 2018-01-01 </a:t>
            </a:r>
            <a:endParaRPr lang="sv-SE" dirty="0"/>
          </a:p>
        </p:txBody>
      </p:sp>
      <p:pic>
        <p:nvPicPr>
          <p:cNvPr id="10" name="Bildobjekt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300" y="1594023"/>
            <a:ext cx="3049524" cy="4572000"/>
          </a:xfrm>
          <a:prstGeom prst="rect">
            <a:avLst/>
          </a:prstGeom>
        </p:spPr>
      </p:pic>
    </p:spTree>
    <p:extLst>
      <p:ext uri="{BB962C8B-B14F-4D97-AF65-F5344CB8AC3E}">
        <p14:creationId xmlns:p14="http://schemas.microsoft.com/office/powerpoint/2010/main" val="2964897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52602" y="524939"/>
            <a:ext cx="7088715" cy="795862"/>
          </a:xfrm>
        </p:spPr>
        <p:txBody>
          <a:bodyPr/>
          <a:lstStyle/>
          <a:p>
            <a:r>
              <a:rPr lang="sv-SE" dirty="0" smtClean="0"/>
              <a:t>Mer om delegering</a:t>
            </a:r>
            <a:endParaRPr lang="sv-SE" dirty="0"/>
          </a:p>
        </p:txBody>
      </p:sp>
      <p:sp>
        <p:nvSpPr>
          <p:cNvPr id="3" name="Platshållare för innehåll 2"/>
          <p:cNvSpPr>
            <a:spLocks noGrp="1"/>
          </p:cNvSpPr>
          <p:nvPr>
            <p:ph sz="half" idx="2"/>
          </p:nvPr>
        </p:nvSpPr>
        <p:spPr>
          <a:xfrm>
            <a:off x="220451" y="1556095"/>
            <a:ext cx="4262444" cy="4281488"/>
          </a:xfrm>
        </p:spPr>
        <p:txBody>
          <a:bodyPr/>
          <a:lstStyle/>
          <a:p>
            <a:r>
              <a:rPr lang="sv-SE" sz="1800" dirty="0"/>
              <a:t>L</a:t>
            </a:r>
            <a:r>
              <a:rPr lang="sv-SE" sz="1800" dirty="0" smtClean="0">
                <a:solidFill>
                  <a:srgbClr val="606060"/>
                </a:solidFill>
              </a:rPr>
              <a:t>äkare</a:t>
            </a:r>
            <a:r>
              <a:rPr lang="sv-SE" sz="1800" dirty="0">
                <a:solidFill>
                  <a:srgbClr val="606060"/>
                </a:solidFill>
              </a:rPr>
              <a:t>, tandläkare och sjuksköterskor får </a:t>
            </a:r>
            <a:r>
              <a:rPr lang="sv-SE" sz="1800" dirty="0" smtClean="0">
                <a:solidFill>
                  <a:srgbClr val="606060"/>
                </a:solidFill>
              </a:rPr>
              <a:t>delegera</a:t>
            </a:r>
            <a:endParaRPr lang="sv-SE" sz="1800" dirty="0">
              <a:solidFill>
                <a:srgbClr val="606060"/>
              </a:solidFill>
            </a:endParaRPr>
          </a:p>
          <a:p>
            <a:r>
              <a:rPr lang="sv-SE" sz="1800" dirty="0">
                <a:solidFill>
                  <a:srgbClr val="606060"/>
                </a:solidFill>
              </a:rPr>
              <a:t>Enbart tillåtet om det är förenligt med god och säker </a:t>
            </a:r>
            <a:r>
              <a:rPr lang="sv-SE" sz="1800" dirty="0" smtClean="0">
                <a:solidFill>
                  <a:srgbClr val="606060"/>
                </a:solidFill>
              </a:rPr>
              <a:t>vård</a:t>
            </a:r>
          </a:p>
          <a:p>
            <a:r>
              <a:rPr lang="sv-SE" sz="1800" dirty="0" smtClean="0"/>
              <a:t>SOSFS 1997:14 gäller också, ex.</a:t>
            </a:r>
          </a:p>
          <a:p>
            <a:pPr lvl="1"/>
            <a:r>
              <a:rPr lang="sv-SE" sz="1400" dirty="0" smtClean="0"/>
              <a:t>Får </a:t>
            </a:r>
            <a:r>
              <a:rPr lang="sv-SE" sz="1400" b="1" dirty="0" smtClean="0">
                <a:solidFill>
                  <a:srgbClr val="FF0000"/>
                </a:solidFill>
              </a:rPr>
              <a:t>inte</a:t>
            </a:r>
            <a:r>
              <a:rPr lang="sv-SE" sz="1400" dirty="0" smtClean="0"/>
              <a:t> användas för </a:t>
            </a:r>
            <a:r>
              <a:rPr lang="sv-SE" sz="1400" dirty="0"/>
              <a:t>att lösa brist på </a:t>
            </a:r>
            <a:r>
              <a:rPr lang="sv-SE" sz="1400" dirty="0" smtClean="0"/>
              <a:t>personal</a:t>
            </a:r>
            <a:endParaRPr lang="sv-SE" sz="1400" dirty="0"/>
          </a:p>
          <a:p>
            <a:pPr lvl="1"/>
            <a:r>
              <a:rPr lang="sv-SE" sz="1400" dirty="0"/>
              <a:t>Vårdgivaren kan </a:t>
            </a:r>
            <a:r>
              <a:rPr lang="sv-SE" sz="1400" b="1" dirty="0">
                <a:solidFill>
                  <a:srgbClr val="FF0000"/>
                </a:solidFill>
              </a:rPr>
              <a:t>inte</a:t>
            </a:r>
            <a:r>
              <a:rPr lang="sv-SE" sz="1400" dirty="0"/>
              <a:t> föreskriva </a:t>
            </a:r>
            <a:r>
              <a:rPr lang="sv-SE" sz="1400" dirty="0" smtClean="0"/>
              <a:t>delegering</a:t>
            </a:r>
          </a:p>
          <a:p>
            <a:pPr lvl="1"/>
            <a:r>
              <a:rPr lang="sv-SE" sz="1400" dirty="0" smtClean="0"/>
              <a:t>Överlåtande </a:t>
            </a:r>
            <a:r>
              <a:rPr lang="sv-SE" sz="1400" dirty="0"/>
              <a:t>av arbetsuppgift får </a:t>
            </a:r>
            <a:r>
              <a:rPr lang="sv-SE" sz="1400" b="1" dirty="0">
                <a:solidFill>
                  <a:srgbClr val="FF0000"/>
                </a:solidFill>
              </a:rPr>
              <a:t>inte</a:t>
            </a:r>
            <a:r>
              <a:rPr lang="sv-SE" sz="1400" dirty="0"/>
              <a:t> </a:t>
            </a:r>
            <a:r>
              <a:rPr lang="sv-SE" sz="1400" dirty="0" smtClean="0"/>
              <a:t>ske mot </a:t>
            </a:r>
            <a:r>
              <a:rPr lang="sv-SE" sz="1400" dirty="0"/>
              <a:t>någons </a:t>
            </a:r>
            <a:r>
              <a:rPr lang="sv-SE" sz="1400" dirty="0" smtClean="0"/>
              <a:t>vilja</a:t>
            </a:r>
          </a:p>
          <a:p>
            <a:pPr lvl="1"/>
            <a:r>
              <a:rPr lang="sv-SE" sz="1400" dirty="0"/>
              <a:t>Den som delegerar ska vara formellt </a:t>
            </a:r>
            <a:r>
              <a:rPr lang="sv-SE" sz="1400" b="1" dirty="0">
                <a:solidFill>
                  <a:srgbClr val="FF0000"/>
                </a:solidFill>
              </a:rPr>
              <a:t>och</a:t>
            </a:r>
            <a:r>
              <a:rPr lang="sv-SE" sz="1400" dirty="0"/>
              <a:t> reellt kompetent för arbetsuppgiften</a:t>
            </a:r>
          </a:p>
          <a:p>
            <a:pPr lvl="1"/>
            <a:endParaRPr lang="sv-SE" sz="1400" dirty="0"/>
          </a:p>
          <a:p>
            <a:endParaRPr lang="sv-SE" sz="1800" dirty="0" smtClean="0"/>
          </a:p>
          <a:p>
            <a:pPr lvl="1"/>
            <a:endParaRPr lang="sv-SE" dirty="0">
              <a:solidFill>
                <a:srgbClr val="606060"/>
              </a:solidFill>
            </a:endParaRPr>
          </a:p>
          <a:p>
            <a:endParaRPr lang="sv-SE" dirty="0" smtClean="0"/>
          </a:p>
          <a:p>
            <a:endParaRPr lang="sv-SE" dirty="0" smtClean="0"/>
          </a:p>
          <a:p>
            <a:pPr marL="0" indent="0">
              <a:buNone/>
            </a:pPr>
            <a:endParaRPr lang="sv-SE" dirty="0" smtClean="0"/>
          </a:p>
          <a:p>
            <a:endParaRPr lang="sv-SE" dirty="0"/>
          </a:p>
        </p:txBody>
      </p:sp>
      <p:sp>
        <p:nvSpPr>
          <p:cNvPr id="5" name="Platshållare för bildnummer 4"/>
          <p:cNvSpPr>
            <a:spLocks noGrp="1"/>
          </p:cNvSpPr>
          <p:nvPr>
            <p:ph type="sldNum" sz="quarter" idx="12"/>
          </p:nvPr>
        </p:nvSpPr>
        <p:spPr/>
        <p:txBody>
          <a:bodyPr/>
          <a:lstStyle/>
          <a:p>
            <a:pPr>
              <a:defRPr/>
            </a:pPr>
            <a:fld id="{6893D115-F1BA-4955-A07B-12B212515526}" type="slidenum">
              <a:rPr lang="sv-SE" smtClean="0"/>
              <a:pPr>
                <a:defRPr/>
              </a:pPr>
              <a:t>4</a:t>
            </a:fld>
            <a:endParaRPr lang="sv-SE"/>
          </a:p>
        </p:txBody>
      </p:sp>
      <p:sp>
        <p:nvSpPr>
          <p:cNvPr id="4" name="Platshållare för sidfot 3"/>
          <p:cNvSpPr>
            <a:spLocks noGrp="1"/>
          </p:cNvSpPr>
          <p:nvPr>
            <p:ph type="ftr" sz="quarter" idx="3"/>
          </p:nvPr>
        </p:nvSpPr>
        <p:spPr/>
        <p:txBody>
          <a:bodyPr/>
          <a:lstStyle/>
          <a:p>
            <a:pPr>
              <a:defRPr/>
            </a:pPr>
            <a:r>
              <a:rPr lang="sv-SE" smtClean="0"/>
              <a:t>Nya föreskrifter och allmänna råd om läkemedelshantering 2018-01-01 </a:t>
            </a:r>
            <a:endParaRPr lang="sv-SE" dirty="0"/>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8559" y="1334529"/>
            <a:ext cx="3285241" cy="4930346"/>
          </a:xfrm>
          <a:prstGeom prst="rect">
            <a:avLst/>
          </a:prstGeom>
        </p:spPr>
      </p:pic>
    </p:spTree>
    <p:extLst>
      <p:ext uri="{BB962C8B-B14F-4D97-AF65-F5344CB8AC3E}">
        <p14:creationId xmlns:p14="http://schemas.microsoft.com/office/powerpoint/2010/main" val="198772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dirty="0" smtClean="0"/>
              <a:t>Krav vid delegering</a:t>
            </a:r>
            <a:endParaRPr lang="sv-SE" dirty="0"/>
          </a:p>
        </p:txBody>
      </p:sp>
      <p:sp>
        <p:nvSpPr>
          <p:cNvPr id="8" name="Platshållare för innehåll 7"/>
          <p:cNvSpPr>
            <a:spLocks noGrp="1"/>
          </p:cNvSpPr>
          <p:nvPr>
            <p:ph idx="1"/>
          </p:nvPr>
        </p:nvSpPr>
        <p:spPr>
          <a:xfrm>
            <a:off x="288000" y="2164296"/>
            <a:ext cx="8324659" cy="4131729"/>
          </a:xfrm>
        </p:spPr>
        <p:txBody>
          <a:bodyPr/>
          <a:lstStyle/>
          <a:p>
            <a:r>
              <a:rPr lang="sv-SE" sz="2000" dirty="0">
                <a:solidFill>
                  <a:srgbClr val="606060"/>
                </a:solidFill>
              </a:rPr>
              <a:t>Den som genom delegering får i uppgift att iordningställa och administrera eller överlämna läkemedel ska ha </a:t>
            </a:r>
            <a:r>
              <a:rPr lang="sv-SE" sz="2000" b="1" dirty="0">
                <a:solidFill>
                  <a:srgbClr val="FF0000"/>
                </a:solidFill>
              </a:rPr>
              <a:t>dokumenterade</a:t>
            </a:r>
            <a:r>
              <a:rPr lang="sv-SE" sz="2000" dirty="0">
                <a:solidFill>
                  <a:srgbClr val="606060"/>
                </a:solidFill>
              </a:rPr>
              <a:t> kunskaper om hantering av läkemedel och de risker som är förenade med </a:t>
            </a:r>
            <a:r>
              <a:rPr lang="sv-SE" sz="2000" dirty="0" smtClean="0">
                <a:solidFill>
                  <a:srgbClr val="606060"/>
                </a:solidFill>
              </a:rPr>
              <a:t>hanteringen</a:t>
            </a:r>
          </a:p>
          <a:p>
            <a:r>
              <a:rPr lang="sv-SE" sz="2000" dirty="0">
                <a:solidFill>
                  <a:srgbClr val="606060"/>
                </a:solidFill>
              </a:rPr>
              <a:t>Av rutinerna för ordination och hantering av läkemedel ska det framgå:</a:t>
            </a:r>
          </a:p>
          <a:p>
            <a:pPr lvl="1">
              <a:buFont typeface="Courier New" pitchFamily="49" charset="0"/>
              <a:buChar char="o"/>
            </a:pPr>
            <a:r>
              <a:rPr lang="sv-SE" sz="2000" dirty="0" smtClean="0">
                <a:solidFill>
                  <a:srgbClr val="606060"/>
                </a:solidFill>
              </a:rPr>
              <a:t> </a:t>
            </a:r>
            <a:r>
              <a:rPr lang="sv-SE" sz="2000" dirty="0">
                <a:solidFill>
                  <a:srgbClr val="606060"/>
                </a:solidFill>
              </a:rPr>
              <a:t>I </a:t>
            </a:r>
            <a:r>
              <a:rPr lang="sv-SE" sz="2000" b="1" dirty="0">
                <a:solidFill>
                  <a:srgbClr val="FF0000"/>
                </a:solidFill>
              </a:rPr>
              <a:t>vilka situationer </a:t>
            </a:r>
            <a:r>
              <a:rPr lang="sv-SE" sz="2000" dirty="0">
                <a:solidFill>
                  <a:srgbClr val="606060"/>
                </a:solidFill>
              </a:rPr>
              <a:t>och under vilka förutsättningar som det är förenligt med en god och säker vård att delegera iordningställande och administrering eller överlämnande av läkemedel, och </a:t>
            </a:r>
            <a:endParaRPr lang="sv-SE" sz="2000" dirty="0" smtClean="0">
              <a:solidFill>
                <a:srgbClr val="606060"/>
              </a:solidFill>
            </a:endParaRPr>
          </a:p>
          <a:p>
            <a:pPr lvl="1">
              <a:buFont typeface="Courier New" pitchFamily="49" charset="0"/>
              <a:buChar char="o"/>
            </a:pPr>
            <a:endParaRPr lang="sv-SE" sz="2000" dirty="0">
              <a:solidFill>
                <a:srgbClr val="606060"/>
              </a:solidFill>
            </a:endParaRPr>
          </a:p>
          <a:p>
            <a:pPr lvl="1">
              <a:buFont typeface="Courier New" pitchFamily="49" charset="0"/>
              <a:buChar char="o"/>
            </a:pPr>
            <a:r>
              <a:rPr lang="sv-SE" sz="2000" dirty="0" smtClean="0">
                <a:solidFill>
                  <a:srgbClr val="606060"/>
                </a:solidFill>
              </a:rPr>
              <a:t> </a:t>
            </a:r>
            <a:r>
              <a:rPr lang="sv-SE" sz="2000" b="1" dirty="0" smtClean="0">
                <a:solidFill>
                  <a:srgbClr val="FF0000"/>
                </a:solidFill>
              </a:rPr>
              <a:t>vilken </a:t>
            </a:r>
            <a:r>
              <a:rPr lang="sv-SE" sz="2000" b="1" dirty="0">
                <a:solidFill>
                  <a:srgbClr val="FF0000"/>
                </a:solidFill>
              </a:rPr>
              <a:t>kompetens och kunskap </a:t>
            </a:r>
            <a:r>
              <a:rPr lang="sv-SE" sz="2000" dirty="0">
                <a:solidFill>
                  <a:srgbClr val="606060"/>
                </a:solidFill>
              </a:rPr>
              <a:t>som krävs för den som genom delegering får i uppgift att iordningställa och administrera eller överlämna läkemedel. </a:t>
            </a:r>
          </a:p>
          <a:p>
            <a:endParaRPr lang="sv-SE" dirty="0" smtClean="0">
              <a:solidFill>
                <a:srgbClr val="606060"/>
              </a:solidFill>
            </a:endParaRPr>
          </a:p>
          <a:p>
            <a:pPr marL="0" indent="0">
              <a:buNone/>
            </a:pPr>
            <a:endParaRPr lang="sv-SE" dirty="0" smtClean="0">
              <a:solidFill>
                <a:srgbClr val="606060"/>
              </a:solidFill>
            </a:endParaRPr>
          </a:p>
          <a:p>
            <a:endParaRPr lang="sv-SE" dirty="0"/>
          </a:p>
        </p:txBody>
      </p:sp>
      <p:sp>
        <p:nvSpPr>
          <p:cNvPr id="6" name="Platshållare för sidfot 5"/>
          <p:cNvSpPr>
            <a:spLocks noGrp="1"/>
          </p:cNvSpPr>
          <p:nvPr>
            <p:ph type="ftr" sz="quarter" idx="11"/>
          </p:nvPr>
        </p:nvSpPr>
        <p:spPr/>
        <p:txBody>
          <a:bodyPr/>
          <a:lstStyle/>
          <a:p>
            <a:r>
              <a:rPr lang="sv-SE" smtClean="0"/>
              <a:t>Nya föreskrifter och allmänna råd om läkemedelshantering 2018-01-01 </a:t>
            </a:r>
            <a:endParaRPr lang="sv-SE" dirty="0"/>
          </a:p>
        </p:txBody>
      </p:sp>
      <p:sp>
        <p:nvSpPr>
          <p:cNvPr id="4" name="Platshållare för bildnummer 3"/>
          <p:cNvSpPr>
            <a:spLocks noGrp="1"/>
          </p:cNvSpPr>
          <p:nvPr>
            <p:ph type="sldNum" sz="quarter" idx="12"/>
          </p:nvPr>
        </p:nvSpPr>
        <p:spPr/>
        <p:txBody>
          <a:bodyPr/>
          <a:lstStyle/>
          <a:p>
            <a:fld id="{02C6143E-F046-4F7E-BBFF-73E52695051A}" type="slidenum">
              <a:rPr lang="sv-SE" smtClean="0"/>
              <a:pPr/>
              <a:t>5</a:t>
            </a:fld>
            <a:endParaRPr lang="sv-SE"/>
          </a:p>
        </p:txBody>
      </p:sp>
    </p:spTree>
    <p:extLst>
      <p:ext uri="{BB962C8B-B14F-4D97-AF65-F5344CB8AC3E}">
        <p14:creationId xmlns:p14="http://schemas.microsoft.com/office/powerpoint/2010/main" val="1052724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Frågor och svar, exempel från Socialstyrelsens webb</a:t>
            </a:r>
            <a:endParaRPr lang="sv-SE" dirty="0"/>
          </a:p>
        </p:txBody>
      </p:sp>
      <p:sp>
        <p:nvSpPr>
          <p:cNvPr id="3" name="Platshållare för innehåll 2"/>
          <p:cNvSpPr>
            <a:spLocks noGrp="1"/>
          </p:cNvSpPr>
          <p:nvPr>
            <p:ph idx="1"/>
          </p:nvPr>
        </p:nvSpPr>
        <p:spPr/>
        <p:txBody>
          <a:bodyPr/>
          <a:lstStyle/>
          <a:p>
            <a:pPr marL="0" indent="0">
              <a:buNone/>
            </a:pPr>
            <a:r>
              <a:rPr lang="sv-SE" b="1" dirty="0" smtClean="0">
                <a:solidFill>
                  <a:srgbClr val="606060"/>
                </a:solidFill>
              </a:rPr>
              <a:t>”Är </a:t>
            </a:r>
            <a:r>
              <a:rPr lang="sv-SE" b="1" dirty="0">
                <a:solidFill>
                  <a:srgbClr val="606060"/>
                </a:solidFill>
              </a:rPr>
              <a:t>det nu fritt fram för delegering av alla läkemedel i alla verksamheter</a:t>
            </a:r>
            <a:r>
              <a:rPr lang="sv-SE" b="1" dirty="0" smtClean="0">
                <a:solidFill>
                  <a:srgbClr val="606060"/>
                </a:solidFill>
              </a:rPr>
              <a:t>?”</a:t>
            </a:r>
            <a:endParaRPr lang="sv-SE" b="1" dirty="0">
              <a:solidFill>
                <a:srgbClr val="606060"/>
              </a:solidFill>
            </a:endParaRPr>
          </a:p>
          <a:p>
            <a:pPr marL="0" indent="0">
              <a:buNone/>
            </a:pPr>
            <a:r>
              <a:rPr lang="sv-SE" b="1" dirty="0">
                <a:solidFill>
                  <a:srgbClr val="FF0000"/>
                </a:solidFill>
              </a:rPr>
              <a:t>Nej. </a:t>
            </a:r>
            <a:endParaRPr lang="sv-SE" b="1" dirty="0" smtClean="0">
              <a:solidFill>
                <a:srgbClr val="FF0000"/>
              </a:solidFill>
            </a:endParaRPr>
          </a:p>
          <a:p>
            <a:pPr marL="0" indent="0">
              <a:buNone/>
            </a:pPr>
            <a:r>
              <a:rPr lang="sv-SE" dirty="0" smtClean="0">
                <a:solidFill>
                  <a:srgbClr val="606060"/>
                </a:solidFill>
              </a:rPr>
              <a:t>Vårdgivarna </a:t>
            </a:r>
            <a:r>
              <a:rPr lang="sv-SE" dirty="0">
                <a:solidFill>
                  <a:srgbClr val="606060"/>
                </a:solidFill>
              </a:rPr>
              <a:t>måste ta fram </a:t>
            </a:r>
            <a:r>
              <a:rPr lang="sv-SE" b="1" dirty="0">
                <a:solidFill>
                  <a:srgbClr val="FF0000"/>
                </a:solidFill>
              </a:rPr>
              <a:t>tydliga rutiner för när det är patientsäkert </a:t>
            </a:r>
            <a:r>
              <a:rPr lang="sv-SE" dirty="0">
                <a:solidFill>
                  <a:srgbClr val="606060"/>
                </a:solidFill>
              </a:rPr>
              <a:t>(i vilka situationer och under vilka förutsättningar som det är förenligt med en god och säker vård) att delegera. </a:t>
            </a:r>
            <a:endParaRPr lang="sv-SE" dirty="0" smtClean="0">
              <a:solidFill>
                <a:srgbClr val="606060"/>
              </a:solidFill>
            </a:endParaRPr>
          </a:p>
          <a:p>
            <a:pPr marL="0" indent="0">
              <a:buNone/>
            </a:pPr>
            <a:r>
              <a:rPr lang="sv-SE" dirty="0" smtClean="0">
                <a:solidFill>
                  <a:srgbClr val="606060"/>
                </a:solidFill>
              </a:rPr>
              <a:t>Inom </a:t>
            </a:r>
            <a:r>
              <a:rPr lang="sv-SE" dirty="0">
                <a:solidFill>
                  <a:srgbClr val="606060"/>
                </a:solidFill>
              </a:rPr>
              <a:t>varje verksamhet där man vill delegera iordningställande och administrering eller överlämna läkemedel måste vårdgivaren tydligt ange </a:t>
            </a:r>
            <a:r>
              <a:rPr lang="sv-SE" b="1" dirty="0">
                <a:solidFill>
                  <a:srgbClr val="FF0000"/>
                </a:solidFill>
              </a:rPr>
              <a:t>när, hur och till vilka </a:t>
            </a:r>
            <a:r>
              <a:rPr lang="sv-SE" dirty="0">
                <a:solidFill>
                  <a:srgbClr val="606060"/>
                </a:solidFill>
              </a:rPr>
              <a:t>som det ska vara möjligt att delegera</a:t>
            </a:r>
            <a:r>
              <a:rPr lang="sv-SE" b="1" dirty="0">
                <a:solidFill>
                  <a:schemeClr val="tx1">
                    <a:lumMod val="50000"/>
                    <a:lumOff val="50000"/>
                  </a:schemeClr>
                </a:solidFill>
              </a:rPr>
              <a:t>.</a:t>
            </a:r>
            <a:r>
              <a:rPr lang="sv-SE" b="1" dirty="0">
                <a:solidFill>
                  <a:srgbClr val="FF0000"/>
                </a:solidFill>
              </a:rPr>
              <a:t> </a:t>
            </a:r>
            <a:endParaRPr lang="sv-SE" b="1" dirty="0" smtClean="0">
              <a:solidFill>
                <a:srgbClr val="FF0000"/>
              </a:solidFill>
            </a:endParaRPr>
          </a:p>
          <a:p>
            <a:pPr marL="0" indent="0">
              <a:buNone/>
            </a:pPr>
            <a:r>
              <a:rPr lang="sv-SE" dirty="0" smtClean="0">
                <a:solidFill>
                  <a:schemeClr val="tx1">
                    <a:lumMod val="65000"/>
                    <a:lumOff val="35000"/>
                  </a:schemeClr>
                </a:solidFill>
              </a:rPr>
              <a:t>Den </a:t>
            </a:r>
            <a:r>
              <a:rPr lang="sv-SE" dirty="0">
                <a:solidFill>
                  <a:schemeClr val="tx1">
                    <a:lumMod val="65000"/>
                    <a:lumOff val="35000"/>
                  </a:schemeClr>
                </a:solidFill>
              </a:rPr>
              <a:t>enskilda yrkesutövaren som delegerar ska kunna känna sig trygg i sin bedömning och har alltid </a:t>
            </a:r>
            <a:r>
              <a:rPr lang="sv-SE" b="1" dirty="0">
                <a:solidFill>
                  <a:srgbClr val="FF0000"/>
                </a:solidFill>
              </a:rPr>
              <a:t>rätt utifrån sitt yrkesansvar att inte delegera </a:t>
            </a:r>
            <a:r>
              <a:rPr lang="sv-SE" dirty="0">
                <a:solidFill>
                  <a:schemeClr val="tx1">
                    <a:lumMod val="65000"/>
                    <a:lumOff val="35000"/>
                  </a:schemeClr>
                </a:solidFill>
              </a:rPr>
              <a:t>en arbetsuppgift om det inte är förenligt med en god och säker vård</a:t>
            </a:r>
            <a:r>
              <a:rPr lang="sv-SE" dirty="0" smtClean="0">
                <a:solidFill>
                  <a:schemeClr val="tx1">
                    <a:lumMod val="65000"/>
                    <a:lumOff val="35000"/>
                  </a:schemeClr>
                </a:solidFill>
              </a:rPr>
              <a:t>.</a:t>
            </a:r>
            <a:endParaRPr lang="sv-SE" dirty="0">
              <a:solidFill>
                <a:schemeClr val="tx1">
                  <a:lumMod val="65000"/>
                  <a:lumOff val="35000"/>
                </a:schemeClr>
              </a:solidFill>
            </a:endParaRPr>
          </a:p>
          <a:p>
            <a:endParaRPr lang="sv-SE" dirty="0"/>
          </a:p>
        </p:txBody>
      </p:sp>
      <p:sp>
        <p:nvSpPr>
          <p:cNvPr id="4" name="Platshållare för sidfot 3"/>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5" name="Platshållare för bildnummer 4"/>
          <p:cNvSpPr>
            <a:spLocks noGrp="1"/>
          </p:cNvSpPr>
          <p:nvPr>
            <p:ph type="sldNum" sz="quarter" idx="12"/>
          </p:nvPr>
        </p:nvSpPr>
        <p:spPr/>
        <p:txBody>
          <a:bodyPr/>
          <a:lstStyle/>
          <a:p>
            <a:fld id="{66B1A10B-6391-4DEF-8E56-F41D0D9EFA9D}" type="slidenum">
              <a:rPr lang="sv-SE" smtClean="0"/>
              <a:t>6</a:t>
            </a:fld>
            <a:endParaRPr lang="sv-SE"/>
          </a:p>
        </p:txBody>
      </p:sp>
    </p:spTree>
    <p:extLst>
      <p:ext uri="{BB962C8B-B14F-4D97-AF65-F5344CB8AC3E}">
        <p14:creationId xmlns:p14="http://schemas.microsoft.com/office/powerpoint/2010/main" val="2091733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Vad är aktuellt just nu?</a:t>
            </a:r>
            <a:endParaRPr lang="sv-SE" dirty="0"/>
          </a:p>
        </p:txBody>
      </p:sp>
      <p:sp>
        <p:nvSpPr>
          <p:cNvPr id="3" name="Platshållare för innehåll 2"/>
          <p:cNvSpPr>
            <a:spLocks noGrp="1"/>
          </p:cNvSpPr>
          <p:nvPr>
            <p:ph idx="1"/>
          </p:nvPr>
        </p:nvSpPr>
        <p:spPr>
          <a:xfrm>
            <a:off x="301252" y="1523999"/>
            <a:ext cx="8570250" cy="4790304"/>
          </a:xfrm>
        </p:spPr>
        <p:txBody>
          <a:bodyPr/>
          <a:lstStyle/>
          <a:p>
            <a:pPr>
              <a:lnSpc>
                <a:spcPct val="100000"/>
              </a:lnSpc>
            </a:pPr>
            <a:r>
              <a:rPr lang="sv-SE" sz="2200" dirty="0" smtClean="0">
                <a:solidFill>
                  <a:srgbClr val="606060"/>
                </a:solidFill>
              </a:rPr>
              <a:t>Sprida </a:t>
            </a:r>
            <a:r>
              <a:rPr lang="sv-SE" sz="2200" dirty="0">
                <a:solidFill>
                  <a:srgbClr val="606060"/>
                </a:solidFill>
              </a:rPr>
              <a:t>kunskap om </a:t>
            </a:r>
            <a:r>
              <a:rPr lang="sv-SE" sz="2200" dirty="0" smtClean="0">
                <a:solidFill>
                  <a:srgbClr val="606060"/>
                </a:solidFill>
              </a:rPr>
              <a:t>föreskrifterna</a:t>
            </a:r>
            <a:endParaRPr lang="sv-SE" sz="2200" dirty="0">
              <a:solidFill>
                <a:srgbClr val="606060"/>
              </a:solidFill>
            </a:endParaRPr>
          </a:p>
          <a:p>
            <a:pPr>
              <a:lnSpc>
                <a:spcPct val="100000"/>
              </a:lnSpc>
            </a:pPr>
            <a:r>
              <a:rPr lang="sv-SE" sz="2200" dirty="0" smtClean="0">
                <a:solidFill>
                  <a:srgbClr val="606060"/>
                </a:solidFill>
              </a:rPr>
              <a:t>Påverka </a:t>
            </a:r>
            <a:r>
              <a:rPr lang="sv-SE" sz="2200" dirty="0">
                <a:solidFill>
                  <a:srgbClr val="606060"/>
                </a:solidFill>
              </a:rPr>
              <a:t>hur de nya föreskrifterna </a:t>
            </a:r>
            <a:r>
              <a:rPr lang="sv-SE" sz="2200" dirty="0" smtClean="0">
                <a:solidFill>
                  <a:srgbClr val="606060"/>
                </a:solidFill>
              </a:rPr>
              <a:t>införs:</a:t>
            </a:r>
          </a:p>
          <a:p>
            <a:pPr marL="184150" lvl="1" indent="0">
              <a:lnSpc>
                <a:spcPct val="100000"/>
              </a:lnSpc>
              <a:buNone/>
            </a:pPr>
            <a:r>
              <a:rPr lang="sv-SE" sz="2200" dirty="0" smtClean="0">
                <a:solidFill>
                  <a:srgbClr val="606060"/>
                </a:solidFill>
              </a:rPr>
              <a:t>Nya rutiner om </a:t>
            </a:r>
          </a:p>
          <a:p>
            <a:pPr lvl="1">
              <a:lnSpc>
                <a:spcPct val="100000"/>
              </a:lnSpc>
              <a:buFont typeface="Courier New" pitchFamily="49" charset="0"/>
              <a:buChar char="o"/>
            </a:pPr>
            <a:r>
              <a:rPr lang="sv-SE" sz="2200" dirty="0" smtClean="0">
                <a:solidFill>
                  <a:srgbClr val="606060"/>
                </a:solidFill>
              </a:rPr>
              <a:t> Sjuksköterskors dosjustering</a:t>
            </a:r>
            <a:endParaRPr lang="sv-SE" sz="2200" dirty="0">
              <a:solidFill>
                <a:srgbClr val="606060"/>
              </a:solidFill>
            </a:endParaRPr>
          </a:p>
          <a:p>
            <a:pPr lvl="1">
              <a:lnSpc>
                <a:spcPct val="100000"/>
              </a:lnSpc>
              <a:buFont typeface="Courier New" pitchFamily="49" charset="0"/>
              <a:buChar char="o"/>
            </a:pPr>
            <a:r>
              <a:rPr lang="sv-SE" sz="2200" dirty="0" smtClean="0">
                <a:solidFill>
                  <a:srgbClr val="606060"/>
                </a:solidFill>
              </a:rPr>
              <a:t> När </a:t>
            </a:r>
            <a:r>
              <a:rPr lang="sv-SE" sz="2200" dirty="0">
                <a:solidFill>
                  <a:srgbClr val="606060"/>
                </a:solidFill>
              </a:rPr>
              <a:t>annan än den som iordningsställt läkemedlet får administrera eller överlämna läkemedlet.</a:t>
            </a:r>
          </a:p>
          <a:p>
            <a:pPr lvl="1">
              <a:lnSpc>
                <a:spcPct val="100000"/>
              </a:lnSpc>
              <a:buFont typeface="Courier New" pitchFamily="49" charset="0"/>
              <a:buChar char="o"/>
            </a:pPr>
            <a:r>
              <a:rPr lang="sv-SE" sz="2200" dirty="0" smtClean="0">
                <a:solidFill>
                  <a:srgbClr val="606060"/>
                </a:solidFill>
              </a:rPr>
              <a:t> I </a:t>
            </a:r>
            <a:r>
              <a:rPr lang="sv-SE" sz="2200" dirty="0">
                <a:solidFill>
                  <a:srgbClr val="606060"/>
                </a:solidFill>
              </a:rPr>
              <a:t>vilka situationer och under vilka förutsättningar det är förenligt med en god och säker vård att delegera iordningställande och administrering eller överlämnande av läkemedel</a:t>
            </a:r>
          </a:p>
          <a:p>
            <a:pPr lvl="1">
              <a:lnSpc>
                <a:spcPct val="100000"/>
              </a:lnSpc>
              <a:buFont typeface="Courier New" pitchFamily="49" charset="0"/>
              <a:buChar char="o"/>
            </a:pPr>
            <a:r>
              <a:rPr lang="sv-SE" sz="2200" dirty="0" smtClean="0">
                <a:solidFill>
                  <a:srgbClr val="606060"/>
                </a:solidFill>
              </a:rPr>
              <a:t> Vilken </a:t>
            </a:r>
            <a:r>
              <a:rPr lang="sv-SE" sz="2200" dirty="0">
                <a:solidFill>
                  <a:srgbClr val="606060"/>
                </a:solidFill>
              </a:rPr>
              <a:t>kompetens och kunskap som krävs för den som genom delegering får i uppgift att iordningställa och administrera eller överlämna läkemedel. </a:t>
            </a:r>
          </a:p>
          <a:p>
            <a:pPr marL="184150" lvl="1" indent="0">
              <a:buNone/>
            </a:pPr>
            <a:endParaRPr lang="sv-SE" sz="1800" dirty="0">
              <a:solidFill>
                <a:srgbClr val="606060"/>
              </a:solidFill>
            </a:endParaRPr>
          </a:p>
          <a:p>
            <a:pPr marL="369888" lvl="2" indent="0">
              <a:buNone/>
            </a:pPr>
            <a:endParaRPr lang="sv-SE" dirty="0">
              <a:solidFill>
                <a:srgbClr val="606060"/>
              </a:solidFill>
            </a:endParaRPr>
          </a:p>
          <a:p>
            <a:endParaRPr lang="sv-SE" dirty="0">
              <a:solidFill>
                <a:srgbClr val="606060"/>
              </a:solidFill>
            </a:endParaRPr>
          </a:p>
        </p:txBody>
      </p:sp>
      <p:sp>
        <p:nvSpPr>
          <p:cNvPr id="4" name="Platshållare för sidfot 3"/>
          <p:cNvSpPr>
            <a:spLocks noGrp="1"/>
          </p:cNvSpPr>
          <p:nvPr>
            <p:ph type="ftr" sz="quarter" idx="11"/>
          </p:nvPr>
        </p:nvSpPr>
        <p:spPr/>
        <p:txBody>
          <a:bodyPr/>
          <a:lstStyle/>
          <a:p>
            <a:r>
              <a:rPr lang="sv-SE" smtClean="0"/>
              <a:t>Nya föreskrifter och allmänna råd om läkemedelshantering 2018-01-01 </a:t>
            </a:r>
            <a:endParaRPr lang="sv-SE"/>
          </a:p>
        </p:txBody>
      </p:sp>
      <p:sp>
        <p:nvSpPr>
          <p:cNvPr id="5" name="Platshållare för bildnummer 4"/>
          <p:cNvSpPr>
            <a:spLocks noGrp="1"/>
          </p:cNvSpPr>
          <p:nvPr>
            <p:ph type="sldNum" sz="quarter" idx="12"/>
          </p:nvPr>
        </p:nvSpPr>
        <p:spPr/>
        <p:txBody>
          <a:bodyPr/>
          <a:lstStyle/>
          <a:p>
            <a:fld id="{66B1A10B-6391-4DEF-8E56-F41D0D9EFA9D}" type="slidenum">
              <a:rPr lang="sv-SE" smtClean="0"/>
              <a:t>7</a:t>
            </a:fld>
            <a:endParaRPr lang="sv-SE"/>
          </a:p>
        </p:txBody>
      </p:sp>
    </p:spTree>
    <p:extLst>
      <p:ext uri="{BB962C8B-B14F-4D97-AF65-F5344CB8AC3E}">
        <p14:creationId xmlns:p14="http://schemas.microsoft.com/office/powerpoint/2010/main" val="3914436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pPr defTabSz="685800"/>
            <a:r>
              <a:rPr lang="sv-SE" sz="2500" dirty="0" smtClean="0">
                <a:solidFill>
                  <a:schemeClr val="accent5"/>
                </a:solidFill>
                <a:latin typeface="+mj-lt"/>
                <a:cs typeface="+mj-cs"/>
              </a:rPr>
              <a:t>Mer om påverkan </a:t>
            </a:r>
            <a:r>
              <a:rPr lang="sv-SE" sz="2500" dirty="0">
                <a:solidFill>
                  <a:schemeClr val="accent5"/>
                </a:solidFill>
                <a:latin typeface="+mj-lt"/>
                <a:cs typeface="+mj-cs"/>
              </a:rPr>
              <a:t>och inflytande – vad ska jag tänka </a:t>
            </a:r>
            <a:r>
              <a:rPr lang="sv-SE" sz="2500" dirty="0" smtClean="0">
                <a:solidFill>
                  <a:schemeClr val="accent5"/>
                </a:solidFill>
                <a:latin typeface="+mj-lt"/>
                <a:cs typeface="+mj-cs"/>
              </a:rPr>
              <a:t>på?</a:t>
            </a:r>
            <a:endParaRPr lang="sv-SE" sz="2500" dirty="0">
              <a:solidFill>
                <a:schemeClr val="accent5"/>
              </a:solidFill>
              <a:latin typeface="+mj-lt"/>
              <a:cs typeface="+mj-cs"/>
            </a:endParaRPr>
          </a:p>
        </p:txBody>
      </p:sp>
      <p:sp>
        <p:nvSpPr>
          <p:cNvPr id="8" name="Platshållare för innehåll 7"/>
          <p:cNvSpPr>
            <a:spLocks noGrp="1"/>
          </p:cNvSpPr>
          <p:nvPr>
            <p:ph sz="half" idx="2"/>
          </p:nvPr>
        </p:nvSpPr>
        <p:spPr>
          <a:xfrm>
            <a:off x="3731739" y="1613299"/>
            <a:ext cx="5199329" cy="4281488"/>
          </a:xfrm>
        </p:spPr>
        <p:txBody>
          <a:bodyPr/>
          <a:lstStyle/>
          <a:p>
            <a:r>
              <a:rPr lang="sv-SE" dirty="0" smtClean="0"/>
              <a:t>Var </a:t>
            </a:r>
            <a:r>
              <a:rPr lang="sv-SE" dirty="0"/>
              <a:t>och hur kan </a:t>
            </a:r>
            <a:r>
              <a:rPr lang="sv-SE" dirty="0" smtClean="0"/>
              <a:t>jag och Vårdförbundet </a:t>
            </a:r>
            <a:r>
              <a:rPr lang="sv-SE" dirty="0"/>
              <a:t>påverka att de nya reglerna leder till säkrare </a:t>
            </a:r>
            <a:r>
              <a:rPr lang="sv-SE" dirty="0" smtClean="0"/>
              <a:t>vård? Samverkan, APT, annat?</a:t>
            </a:r>
          </a:p>
          <a:p>
            <a:r>
              <a:rPr lang="sv-SE" dirty="0" smtClean="0"/>
              <a:t>Ta egna initiativ - vänta inte på inbjudan!</a:t>
            </a:r>
          </a:p>
          <a:p>
            <a:r>
              <a:rPr lang="sv-SE" dirty="0" smtClean="0"/>
              <a:t>Nya rutiner? Konsekvenser </a:t>
            </a:r>
            <a:r>
              <a:rPr lang="sv-SE" dirty="0"/>
              <a:t>för </a:t>
            </a:r>
            <a:r>
              <a:rPr lang="sv-SE" dirty="0" smtClean="0"/>
              <a:t>patientsäkerhet och </a:t>
            </a:r>
            <a:r>
              <a:rPr lang="sv-SE" dirty="0"/>
              <a:t>arbetsmiljö</a:t>
            </a:r>
            <a:r>
              <a:rPr lang="sv-SE" dirty="0" smtClean="0"/>
              <a:t>? Hur förebygga ev. risker?</a:t>
            </a:r>
          </a:p>
          <a:p>
            <a:r>
              <a:rPr lang="sv-SE" sz="2200" dirty="0" smtClean="0"/>
              <a:t>Fokus </a:t>
            </a:r>
            <a:r>
              <a:rPr lang="sv-SE" sz="2200" dirty="0"/>
              <a:t>på säker vård – inte </a:t>
            </a:r>
            <a:r>
              <a:rPr lang="sv-SE" sz="2200" dirty="0" smtClean="0"/>
              <a:t>lösa bemanningsproblem</a:t>
            </a:r>
            <a:r>
              <a:rPr lang="sv-SE" dirty="0" smtClean="0"/>
              <a:t>!</a:t>
            </a:r>
          </a:p>
          <a:p>
            <a:r>
              <a:rPr lang="sv-SE" dirty="0" smtClean="0"/>
              <a:t>Följ upp hur det blir - a</a:t>
            </a:r>
            <a:r>
              <a:rPr lang="sv-SE" dirty="0" smtClean="0">
                <a:solidFill>
                  <a:srgbClr val="606060"/>
                </a:solidFill>
              </a:rPr>
              <a:t>gera när det inte fungerar bra.</a:t>
            </a:r>
            <a:endParaRPr lang="sv-SE" dirty="0">
              <a:solidFill>
                <a:srgbClr val="606060"/>
              </a:solidFill>
            </a:endParaRPr>
          </a:p>
          <a:p>
            <a:pPr marL="457200" indent="-457200">
              <a:buFont typeface="Wingdings" pitchFamily="2" charset="2"/>
              <a:buChar char="Ø"/>
            </a:pPr>
            <a:endParaRPr lang="sv-SE" dirty="0">
              <a:solidFill>
                <a:srgbClr val="606060"/>
              </a:solidFill>
            </a:endParaRPr>
          </a:p>
        </p:txBody>
      </p:sp>
      <p:sp>
        <p:nvSpPr>
          <p:cNvPr id="5" name="Platshållare för bildnummer 4"/>
          <p:cNvSpPr>
            <a:spLocks noGrp="1"/>
          </p:cNvSpPr>
          <p:nvPr>
            <p:ph type="sldNum" sz="quarter" idx="12"/>
          </p:nvPr>
        </p:nvSpPr>
        <p:spPr/>
        <p:txBody>
          <a:bodyPr/>
          <a:lstStyle/>
          <a:p>
            <a:fld id="{66B1A10B-6391-4DEF-8E56-F41D0D9EFA9D}" type="slidenum">
              <a:rPr lang="sv-SE" smtClean="0"/>
              <a:t>8</a:t>
            </a:fld>
            <a:endParaRPr lang="sv-SE"/>
          </a:p>
        </p:txBody>
      </p:sp>
      <p:sp>
        <p:nvSpPr>
          <p:cNvPr id="4" name="Platshållare för sidfot 3"/>
          <p:cNvSpPr>
            <a:spLocks noGrp="1"/>
          </p:cNvSpPr>
          <p:nvPr>
            <p:ph type="ftr" sz="quarter" idx="3"/>
          </p:nvPr>
        </p:nvSpPr>
        <p:spPr/>
        <p:txBody>
          <a:bodyPr/>
          <a:lstStyle/>
          <a:p>
            <a:r>
              <a:rPr lang="sv-SE" smtClean="0"/>
              <a:t>Nya föreskrifter och allmänna råd om läkemedelshantering 2018-01-01 </a:t>
            </a:r>
            <a:endParaRPr lang="sv-SE"/>
          </a:p>
        </p:txBody>
      </p:sp>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920" y="1613299"/>
            <a:ext cx="3086117" cy="4626863"/>
          </a:xfrm>
          <a:prstGeom prst="rect">
            <a:avLst/>
          </a:prstGeom>
        </p:spPr>
      </p:pic>
    </p:spTree>
    <p:extLst>
      <p:ext uri="{BB962C8B-B14F-4D97-AF65-F5344CB8AC3E}">
        <p14:creationId xmlns:p14="http://schemas.microsoft.com/office/powerpoint/2010/main" val="1214299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VF">
  <a:themeElements>
    <a:clrScheme name="Vårdförbundet 2015">
      <a:dk1>
        <a:sysClr val="windowText" lastClr="000000"/>
      </a:dk1>
      <a:lt1>
        <a:sysClr val="window" lastClr="FFFFFF"/>
      </a:lt1>
      <a:dk2>
        <a:srgbClr val="44546A"/>
      </a:dk2>
      <a:lt2>
        <a:srgbClr val="E7E6E6"/>
      </a:lt2>
      <a:accent1>
        <a:srgbClr val="005172"/>
      </a:accent1>
      <a:accent2>
        <a:srgbClr val="009DFF"/>
      </a:accent2>
      <a:accent3>
        <a:srgbClr val="F99D1C"/>
      </a:accent3>
      <a:accent4>
        <a:srgbClr val="F05A89"/>
      </a:accent4>
      <a:accent5>
        <a:srgbClr val="B0B2B3"/>
      </a:accent5>
      <a:accent6>
        <a:srgbClr val="000000"/>
      </a:accent6>
      <a:hlink>
        <a:srgbClr val="0563C1"/>
      </a:hlink>
      <a:folHlink>
        <a:srgbClr val="954F72"/>
      </a:folHlink>
    </a:clrScheme>
    <a:fontScheme name="Vårdförbundet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DAF743F7-0DE4-4FF6-AFDF-F96EE4CFF54B}" vid="{5A9E034C-161E-42A6-A341-F4D097FAD5C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VF</Template>
  <TotalTime>3344</TotalTime>
  <Words>943</Words>
  <Application>Microsoft Office PowerPoint</Application>
  <PresentationFormat>Bildspel på skärmen (4:3)</PresentationFormat>
  <Paragraphs>108</Paragraphs>
  <Slides>8</Slides>
  <Notes>7</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8</vt:i4>
      </vt:variant>
    </vt:vector>
  </HeadingPairs>
  <TitlesOfParts>
    <vt:vector size="14" baseType="lpstr">
      <vt:lpstr>Arial</vt:lpstr>
      <vt:lpstr>Calibri</vt:lpstr>
      <vt:lpstr>Courier New</vt:lpstr>
      <vt:lpstr>Symbol</vt:lpstr>
      <vt:lpstr>Wingdings</vt:lpstr>
      <vt:lpstr>VF</vt:lpstr>
      <vt:lpstr>Nya föreskrifter och allmänna råd om läkemedelshantering 2018-01-01</vt:lpstr>
      <vt:lpstr>Socialstyrelsens föreskrifter och allmänna råd om ordination och hantering av läkemedel i hälso- och sjukvården (HSLF-FS 2017:37) </vt:lpstr>
      <vt:lpstr>Vad innehåller föreskrifterna? </vt:lpstr>
      <vt:lpstr>Mer om delegering</vt:lpstr>
      <vt:lpstr>Krav vid delegering</vt:lpstr>
      <vt:lpstr>Frågor och svar, exempel från Socialstyrelsens webb</vt:lpstr>
      <vt:lpstr>Vad är aktuellt just nu?</vt:lpstr>
      <vt:lpstr>Mer om påverkan och inflytande – vad ska jag tänka på?</vt:lpstr>
    </vt:vector>
  </TitlesOfParts>
  <Manager>Annelie Söderberg</Manager>
  <Company>Vårdförbundet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 läkemedelshanterings-föreskrifter den 1 januari 2018</dc:title>
  <dc:creator>alma.kastlander@vardforbundet.se</dc:creator>
  <cp:lastModifiedBy>Olsson, Anna</cp:lastModifiedBy>
  <cp:revision>107</cp:revision>
  <cp:lastPrinted>2017-05-02T11:58:32Z</cp:lastPrinted>
  <dcterms:created xsi:type="dcterms:W3CDTF">2017-04-21T07:11:53Z</dcterms:created>
  <dcterms:modified xsi:type="dcterms:W3CDTF">2017-10-17T07:46:50Z</dcterms:modified>
</cp:coreProperties>
</file>