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0" r:id="rId3"/>
    <p:sldId id="261" r:id="rId4"/>
    <p:sldId id="262" r:id="rId5"/>
    <p:sldId id="265" r:id="rId6"/>
    <p:sldId id="292" r:id="rId7"/>
    <p:sldId id="296" r:id="rId8"/>
    <p:sldId id="266" r:id="rId9"/>
    <p:sldId id="267" r:id="rId10"/>
    <p:sldId id="268" r:id="rId11"/>
    <p:sldId id="269" r:id="rId12"/>
    <p:sldId id="297" r:id="rId13"/>
    <p:sldId id="301" r:id="rId14"/>
    <p:sldId id="271" r:id="rId15"/>
    <p:sldId id="273" r:id="rId16"/>
    <p:sldId id="284" r:id="rId17"/>
    <p:sldId id="272" r:id="rId18"/>
    <p:sldId id="294" r:id="rId19"/>
    <p:sldId id="302" r:id="rId20"/>
    <p:sldId id="274" r:id="rId21"/>
    <p:sldId id="304" r:id="rId22"/>
    <p:sldId id="275" r:id="rId23"/>
    <p:sldId id="276" r:id="rId24"/>
    <p:sldId id="299" r:id="rId25"/>
    <p:sldId id="277" r:id="rId26"/>
    <p:sldId id="283" r:id="rId27"/>
    <p:sldId id="306" r:id="rId28"/>
    <p:sldId id="281" r:id="rId29"/>
    <p:sldId id="293" r:id="rId30"/>
    <p:sldId id="279" r:id="rId31"/>
    <p:sldId id="282" r:id="rId32"/>
    <p:sldId id="280" r:id="rId33"/>
    <p:sldId id="300" r:id="rId34"/>
    <p:sldId id="305" r:id="rId35"/>
    <p:sldId id="291" r:id="rId36"/>
    <p:sldId id="307" r:id="rId37"/>
    <p:sldId id="308" r:id="rId38"/>
    <p:sldId id="286" r:id="rId39"/>
    <p:sldId id="287" r:id="rId40"/>
    <p:sldId id="288" r:id="rId41"/>
    <p:sldId id="289" r:id="rId42"/>
    <p:sldId id="290" r:id="rId43"/>
    <p:sldId id="298" r:id="rId4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6" autoAdjust="0"/>
  </p:normalViewPr>
  <p:slideViewPr>
    <p:cSldViewPr showGuides="1">
      <p:cViewPr>
        <p:scale>
          <a:sx n="71" d="100"/>
          <a:sy n="71" d="100"/>
        </p:scale>
        <p:origin x="-1398" y="-534"/>
      </p:cViewPr>
      <p:guideLst>
        <p:guide orient="horz" pos="2160"/>
        <p:guide pos="26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BE7B1-3045-4E75-AE33-8EF49EE87DF4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DFBA644F-41F7-4900-A5DC-9B30C5D390A2}">
      <dgm:prSet phldrT="[Text]"/>
      <dgm:spPr/>
      <dgm:t>
        <a:bodyPr/>
        <a:lstStyle/>
        <a:p>
          <a:r>
            <a:rPr lang="sv-SE" dirty="0" smtClean="0"/>
            <a:t>Makro</a:t>
          </a:r>
          <a:endParaRPr lang="sv-SE" dirty="0"/>
        </a:p>
      </dgm:t>
    </dgm:pt>
    <dgm:pt modelId="{022E3937-6035-4DB9-95E2-D4046C8F78A1}" type="parTrans" cxnId="{FB0A2527-55D5-414C-8F67-95951E940791}">
      <dgm:prSet/>
      <dgm:spPr/>
      <dgm:t>
        <a:bodyPr/>
        <a:lstStyle/>
        <a:p>
          <a:endParaRPr lang="sv-SE"/>
        </a:p>
      </dgm:t>
    </dgm:pt>
    <dgm:pt modelId="{9F90C6F8-A822-4041-9088-D851BB4B854E}" type="sibTrans" cxnId="{FB0A2527-55D5-414C-8F67-95951E940791}">
      <dgm:prSet/>
      <dgm:spPr/>
      <dgm:t>
        <a:bodyPr/>
        <a:lstStyle/>
        <a:p>
          <a:endParaRPr lang="sv-SE"/>
        </a:p>
      </dgm:t>
    </dgm:pt>
    <dgm:pt modelId="{2E2A8A6C-B266-4716-9EEE-7346E607EA4D}">
      <dgm:prSet phldrT="[Text]"/>
      <dgm:spPr/>
      <dgm:t>
        <a:bodyPr/>
        <a:lstStyle/>
        <a:p>
          <a:r>
            <a:rPr lang="sv-SE" dirty="0" err="1" smtClean="0"/>
            <a:t>Meso</a:t>
          </a:r>
          <a:endParaRPr lang="sv-SE" dirty="0"/>
        </a:p>
      </dgm:t>
    </dgm:pt>
    <dgm:pt modelId="{0A2F465C-A5FE-4732-8996-FC48CF29F2CF}" type="parTrans" cxnId="{C8292884-0038-4C30-84B0-86EE3135A8FC}">
      <dgm:prSet/>
      <dgm:spPr/>
      <dgm:t>
        <a:bodyPr/>
        <a:lstStyle/>
        <a:p>
          <a:endParaRPr lang="sv-SE"/>
        </a:p>
      </dgm:t>
    </dgm:pt>
    <dgm:pt modelId="{4BCA9D73-7362-40F9-A825-9E74C5CDE7FC}" type="sibTrans" cxnId="{C8292884-0038-4C30-84B0-86EE3135A8FC}">
      <dgm:prSet/>
      <dgm:spPr/>
      <dgm:t>
        <a:bodyPr/>
        <a:lstStyle/>
        <a:p>
          <a:endParaRPr lang="sv-SE"/>
        </a:p>
      </dgm:t>
    </dgm:pt>
    <dgm:pt modelId="{3DDF9157-D7BA-4047-99FE-265507186973}">
      <dgm:prSet phldrT="[Text]"/>
      <dgm:spPr/>
      <dgm:t>
        <a:bodyPr/>
        <a:lstStyle/>
        <a:p>
          <a:r>
            <a:rPr lang="sv-SE" dirty="0" smtClean="0"/>
            <a:t>Mikro</a:t>
          </a:r>
          <a:endParaRPr lang="sv-SE" dirty="0"/>
        </a:p>
      </dgm:t>
    </dgm:pt>
    <dgm:pt modelId="{1A3A8F42-A2A8-4BDF-A7B3-50D7545E48A9}" type="parTrans" cxnId="{7B678F55-A6A9-4B56-AA5E-9026FDF0E8D8}">
      <dgm:prSet/>
      <dgm:spPr/>
      <dgm:t>
        <a:bodyPr/>
        <a:lstStyle/>
        <a:p>
          <a:endParaRPr lang="sv-SE"/>
        </a:p>
      </dgm:t>
    </dgm:pt>
    <dgm:pt modelId="{B25FD5A1-6365-4E1E-933C-D2F6554C6692}" type="sibTrans" cxnId="{7B678F55-A6A9-4B56-AA5E-9026FDF0E8D8}">
      <dgm:prSet/>
      <dgm:spPr/>
      <dgm:t>
        <a:bodyPr/>
        <a:lstStyle/>
        <a:p>
          <a:endParaRPr lang="sv-SE"/>
        </a:p>
      </dgm:t>
    </dgm:pt>
    <dgm:pt modelId="{BDB52F7D-62F1-48BE-88E5-82D69E6E0C64}" type="pres">
      <dgm:prSet presAssocID="{9E7BE7B1-3045-4E75-AE33-8EF49EE87DF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A9CFDA3-45C1-488A-983B-68FE068D8EA6}" type="pres">
      <dgm:prSet presAssocID="{9E7BE7B1-3045-4E75-AE33-8EF49EE87DF4}" presName="comp1" presStyleCnt="0"/>
      <dgm:spPr/>
    </dgm:pt>
    <dgm:pt modelId="{8E087B2C-A5D0-4430-B71E-B2F75DF11986}" type="pres">
      <dgm:prSet presAssocID="{9E7BE7B1-3045-4E75-AE33-8EF49EE87DF4}" presName="circle1" presStyleLbl="node1" presStyleIdx="0" presStyleCnt="3"/>
      <dgm:spPr/>
      <dgm:t>
        <a:bodyPr/>
        <a:lstStyle/>
        <a:p>
          <a:endParaRPr lang="sv-SE"/>
        </a:p>
      </dgm:t>
    </dgm:pt>
    <dgm:pt modelId="{DB64B495-C2BE-4AB7-B776-783074487746}" type="pres">
      <dgm:prSet presAssocID="{9E7BE7B1-3045-4E75-AE33-8EF49EE87DF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7E357C6-924F-4165-8A19-D5EA54DF826B}" type="pres">
      <dgm:prSet presAssocID="{9E7BE7B1-3045-4E75-AE33-8EF49EE87DF4}" presName="comp2" presStyleCnt="0"/>
      <dgm:spPr/>
    </dgm:pt>
    <dgm:pt modelId="{DD0C72ED-4B45-4C51-9C41-EE523A462E1B}" type="pres">
      <dgm:prSet presAssocID="{9E7BE7B1-3045-4E75-AE33-8EF49EE87DF4}" presName="circle2" presStyleLbl="node1" presStyleIdx="1" presStyleCnt="3"/>
      <dgm:spPr/>
      <dgm:t>
        <a:bodyPr/>
        <a:lstStyle/>
        <a:p>
          <a:endParaRPr lang="sv-SE"/>
        </a:p>
      </dgm:t>
    </dgm:pt>
    <dgm:pt modelId="{8993CEE0-1C28-430B-A522-7F5E7D65ABC4}" type="pres">
      <dgm:prSet presAssocID="{9E7BE7B1-3045-4E75-AE33-8EF49EE87DF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F00E783-717D-4674-9519-BFBA2A7DAAEB}" type="pres">
      <dgm:prSet presAssocID="{9E7BE7B1-3045-4E75-AE33-8EF49EE87DF4}" presName="comp3" presStyleCnt="0"/>
      <dgm:spPr/>
    </dgm:pt>
    <dgm:pt modelId="{B9E7E9E9-8380-41B3-9253-9C8A1AD9AD3B}" type="pres">
      <dgm:prSet presAssocID="{9E7BE7B1-3045-4E75-AE33-8EF49EE87DF4}" presName="circle3" presStyleLbl="node1" presStyleIdx="2" presStyleCnt="3"/>
      <dgm:spPr/>
      <dgm:t>
        <a:bodyPr/>
        <a:lstStyle/>
        <a:p>
          <a:endParaRPr lang="sv-SE"/>
        </a:p>
      </dgm:t>
    </dgm:pt>
    <dgm:pt modelId="{C01A608C-4C2B-4372-9E01-61F5140B0E5B}" type="pres">
      <dgm:prSet presAssocID="{9E7BE7B1-3045-4E75-AE33-8EF49EE87DF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B678F55-A6A9-4B56-AA5E-9026FDF0E8D8}" srcId="{9E7BE7B1-3045-4E75-AE33-8EF49EE87DF4}" destId="{3DDF9157-D7BA-4047-99FE-265507186973}" srcOrd="2" destOrd="0" parTransId="{1A3A8F42-A2A8-4BDF-A7B3-50D7545E48A9}" sibTransId="{B25FD5A1-6365-4E1E-933C-D2F6554C6692}"/>
    <dgm:cxn modelId="{A164F206-A45A-48E8-BB23-B3CF2C5822F7}" type="presOf" srcId="{9E7BE7B1-3045-4E75-AE33-8EF49EE87DF4}" destId="{BDB52F7D-62F1-48BE-88E5-82D69E6E0C64}" srcOrd="0" destOrd="0" presId="urn:microsoft.com/office/officeart/2005/8/layout/venn2"/>
    <dgm:cxn modelId="{FB0A2527-55D5-414C-8F67-95951E940791}" srcId="{9E7BE7B1-3045-4E75-AE33-8EF49EE87DF4}" destId="{DFBA644F-41F7-4900-A5DC-9B30C5D390A2}" srcOrd="0" destOrd="0" parTransId="{022E3937-6035-4DB9-95E2-D4046C8F78A1}" sibTransId="{9F90C6F8-A822-4041-9088-D851BB4B854E}"/>
    <dgm:cxn modelId="{68E440C4-8677-43EF-841C-2EF3D864C176}" type="presOf" srcId="{DFBA644F-41F7-4900-A5DC-9B30C5D390A2}" destId="{DB64B495-C2BE-4AB7-B776-783074487746}" srcOrd="1" destOrd="0" presId="urn:microsoft.com/office/officeart/2005/8/layout/venn2"/>
    <dgm:cxn modelId="{67EA4E95-AB3E-4CEC-96D2-C759E8E443BD}" type="presOf" srcId="{3DDF9157-D7BA-4047-99FE-265507186973}" destId="{C01A608C-4C2B-4372-9E01-61F5140B0E5B}" srcOrd="1" destOrd="0" presId="urn:microsoft.com/office/officeart/2005/8/layout/venn2"/>
    <dgm:cxn modelId="{C3C5258F-0B02-4AC2-8BBF-3D707B4E83CE}" type="presOf" srcId="{3DDF9157-D7BA-4047-99FE-265507186973}" destId="{B9E7E9E9-8380-41B3-9253-9C8A1AD9AD3B}" srcOrd="0" destOrd="0" presId="urn:microsoft.com/office/officeart/2005/8/layout/venn2"/>
    <dgm:cxn modelId="{43957DB6-77FB-41A4-8D47-8AE36B1B0514}" type="presOf" srcId="{2E2A8A6C-B266-4716-9EEE-7346E607EA4D}" destId="{DD0C72ED-4B45-4C51-9C41-EE523A462E1B}" srcOrd="0" destOrd="0" presId="urn:microsoft.com/office/officeart/2005/8/layout/venn2"/>
    <dgm:cxn modelId="{C8292884-0038-4C30-84B0-86EE3135A8FC}" srcId="{9E7BE7B1-3045-4E75-AE33-8EF49EE87DF4}" destId="{2E2A8A6C-B266-4716-9EEE-7346E607EA4D}" srcOrd="1" destOrd="0" parTransId="{0A2F465C-A5FE-4732-8996-FC48CF29F2CF}" sibTransId="{4BCA9D73-7362-40F9-A825-9E74C5CDE7FC}"/>
    <dgm:cxn modelId="{B8B03D44-DFCD-4AB2-91A4-D432255ED525}" type="presOf" srcId="{2E2A8A6C-B266-4716-9EEE-7346E607EA4D}" destId="{8993CEE0-1C28-430B-A522-7F5E7D65ABC4}" srcOrd="1" destOrd="0" presId="urn:microsoft.com/office/officeart/2005/8/layout/venn2"/>
    <dgm:cxn modelId="{72383593-40EC-4F09-AA0F-46B99D1341C8}" type="presOf" srcId="{DFBA644F-41F7-4900-A5DC-9B30C5D390A2}" destId="{8E087B2C-A5D0-4430-B71E-B2F75DF11986}" srcOrd="0" destOrd="0" presId="urn:microsoft.com/office/officeart/2005/8/layout/venn2"/>
    <dgm:cxn modelId="{CFE82C3C-5A08-4E21-9E0B-F545370EAC9B}" type="presParOf" srcId="{BDB52F7D-62F1-48BE-88E5-82D69E6E0C64}" destId="{EA9CFDA3-45C1-488A-983B-68FE068D8EA6}" srcOrd="0" destOrd="0" presId="urn:microsoft.com/office/officeart/2005/8/layout/venn2"/>
    <dgm:cxn modelId="{0988B108-3EEA-45DB-B5D9-A6A1C5B312BD}" type="presParOf" srcId="{EA9CFDA3-45C1-488A-983B-68FE068D8EA6}" destId="{8E087B2C-A5D0-4430-B71E-B2F75DF11986}" srcOrd="0" destOrd="0" presId="urn:microsoft.com/office/officeart/2005/8/layout/venn2"/>
    <dgm:cxn modelId="{B5CEAD43-25AA-4401-861E-B357134E305D}" type="presParOf" srcId="{EA9CFDA3-45C1-488A-983B-68FE068D8EA6}" destId="{DB64B495-C2BE-4AB7-B776-783074487746}" srcOrd="1" destOrd="0" presId="urn:microsoft.com/office/officeart/2005/8/layout/venn2"/>
    <dgm:cxn modelId="{36CB4805-A8FC-4352-9633-5EE5153A8FDC}" type="presParOf" srcId="{BDB52F7D-62F1-48BE-88E5-82D69E6E0C64}" destId="{87E357C6-924F-4165-8A19-D5EA54DF826B}" srcOrd="1" destOrd="0" presId="urn:microsoft.com/office/officeart/2005/8/layout/venn2"/>
    <dgm:cxn modelId="{8244215C-6160-48D0-B235-46920F2CB496}" type="presParOf" srcId="{87E357C6-924F-4165-8A19-D5EA54DF826B}" destId="{DD0C72ED-4B45-4C51-9C41-EE523A462E1B}" srcOrd="0" destOrd="0" presId="urn:microsoft.com/office/officeart/2005/8/layout/venn2"/>
    <dgm:cxn modelId="{2DB0E92B-7522-4FAB-9A31-46219111A60E}" type="presParOf" srcId="{87E357C6-924F-4165-8A19-D5EA54DF826B}" destId="{8993CEE0-1C28-430B-A522-7F5E7D65ABC4}" srcOrd="1" destOrd="0" presId="urn:microsoft.com/office/officeart/2005/8/layout/venn2"/>
    <dgm:cxn modelId="{6F669F85-C7F4-4569-830B-1A97CA34C4A9}" type="presParOf" srcId="{BDB52F7D-62F1-48BE-88E5-82D69E6E0C64}" destId="{1F00E783-717D-4674-9519-BFBA2A7DAAEB}" srcOrd="2" destOrd="0" presId="urn:microsoft.com/office/officeart/2005/8/layout/venn2"/>
    <dgm:cxn modelId="{09BA300D-F819-4643-9F5A-BEE107AC02C8}" type="presParOf" srcId="{1F00E783-717D-4674-9519-BFBA2A7DAAEB}" destId="{B9E7E9E9-8380-41B3-9253-9C8A1AD9AD3B}" srcOrd="0" destOrd="0" presId="urn:microsoft.com/office/officeart/2005/8/layout/venn2"/>
    <dgm:cxn modelId="{736DC570-8676-44EF-A143-A8B32F3CB60A}" type="presParOf" srcId="{1F00E783-717D-4674-9519-BFBA2A7DAAEB}" destId="{C01A608C-4C2B-4372-9E01-61F5140B0E5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87B2C-A5D0-4430-B71E-B2F75DF11986}">
      <dsp:nvSpPr>
        <dsp:cNvPr id="0" name=""/>
        <dsp:cNvSpPr/>
      </dsp:nvSpPr>
      <dsp:spPr>
        <a:xfrm>
          <a:off x="1512887" y="0"/>
          <a:ext cx="4449762" cy="4449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Makro</a:t>
          </a:r>
          <a:endParaRPr lang="sv-SE" sz="2200" kern="1200" dirty="0"/>
        </a:p>
      </dsp:txBody>
      <dsp:txXfrm>
        <a:off x="2960173" y="222488"/>
        <a:ext cx="1555191" cy="667464"/>
      </dsp:txXfrm>
    </dsp:sp>
    <dsp:sp modelId="{DD0C72ED-4B45-4C51-9C41-EE523A462E1B}">
      <dsp:nvSpPr>
        <dsp:cNvPr id="0" name=""/>
        <dsp:cNvSpPr/>
      </dsp:nvSpPr>
      <dsp:spPr>
        <a:xfrm>
          <a:off x="2069108" y="1112440"/>
          <a:ext cx="3337321" cy="33373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err="1" smtClean="0"/>
            <a:t>Meso</a:t>
          </a:r>
          <a:endParaRPr lang="sv-SE" sz="2200" kern="1200" dirty="0"/>
        </a:p>
      </dsp:txBody>
      <dsp:txXfrm>
        <a:off x="2960173" y="1321023"/>
        <a:ext cx="1555191" cy="625747"/>
      </dsp:txXfrm>
    </dsp:sp>
    <dsp:sp modelId="{B9E7E9E9-8380-41B3-9253-9C8A1AD9AD3B}">
      <dsp:nvSpPr>
        <dsp:cNvPr id="0" name=""/>
        <dsp:cNvSpPr/>
      </dsp:nvSpPr>
      <dsp:spPr>
        <a:xfrm>
          <a:off x="2625328" y="2224881"/>
          <a:ext cx="2224881" cy="2224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200" kern="1200" dirty="0" smtClean="0"/>
            <a:t>Mikro</a:t>
          </a:r>
          <a:endParaRPr lang="sv-SE" sz="2200" kern="1200" dirty="0"/>
        </a:p>
      </dsp:txBody>
      <dsp:txXfrm>
        <a:off x="2951154" y="2781101"/>
        <a:ext cx="1573228" cy="1112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390F4-6E86-4386-A25B-AB5D4EB5B9F9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4886-B483-4F4A-A726-397A612B1B6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5400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4806-0F83-477F-B2ED-794BDC0DC91B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8510-1D44-45B1-AC77-BE19FFAD60A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33864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vit logg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01650" y="3429000"/>
            <a:ext cx="8174038" cy="2000264"/>
          </a:xfrm>
        </p:spPr>
        <p:txBody>
          <a:bodyPr tIns="36000" bIns="0" anchor="b">
            <a:noAutofit/>
          </a:bodyPr>
          <a:lstStyle>
            <a:lvl1pPr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01650" y="5429264"/>
            <a:ext cx="8174038" cy="357190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01650" y="5786454"/>
            <a:ext cx="3355970" cy="360000"/>
          </a:xfrm>
        </p:spPr>
        <p:txBody>
          <a:bodyPr>
            <a:noAutofit/>
          </a:bodyPr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fld id="{40DC6DB0-B737-4165-A7D8-02B1AF994B7E}" type="datetime1">
              <a:rPr lang="sv-SE" smtClean="0"/>
              <a:pPr/>
              <a:t>2016-04-19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01650" y="3429000"/>
            <a:ext cx="8174038" cy="2000264"/>
          </a:xfrm>
        </p:spPr>
        <p:txBody>
          <a:bodyPr tIns="36000" bIns="0" anchor="b">
            <a:noAutofit/>
          </a:bodyPr>
          <a:lstStyle>
            <a:lvl1pPr>
              <a:defRPr sz="3600" b="1" baseline="0">
                <a:solidFill>
                  <a:srgbClr val="66666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01650" y="5429264"/>
            <a:ext cx="8174038" cy="357190"/>
          </a:xfrm>
        </p:spPr>
        <p:txBody>
          <a:bodyPr tIns="36000" bIns="3600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01650" y="5786454"/>
            <a:ext cx="3355970" cy="360000"/>
          </a:xfrm>
        </p:spPr>
        <p:txBody>
          <a:bodyPr>
            <a:noAutofit/>
          </a:bodyPr>
          <a:lstStyle>
            <a:lvl1pPr algn="l">
              <a:defRPr sz="1800" baseline="0">
                <a:solidFill>
                  <a:srgbClr val="666666"/>
                </a:solidFill>
              </a:defRPr>
            </a:lvl1pPr>
          </a:lstStyle>
          <a:p>
            <a:fld id="{40DC6DB0-B737-4165-A7D8-02B1AF994B7E}" type="datetime1">
              <a:rPr lang="sv-SE" smtClean="0"/>
              <a:pPr/>
              <a:t>2016-04-19</a:t>
            </a:fld>
            <a:endParaRPr lang="sv-SE" dirty="0"/>
          </a:p>
        </p:txBody>
      </p:sp>
      <p:pic>
        <p:nvPicPr>
          <p:cNvPr id="5" name="Bildobjekt 4" descr="VF_logo_undersid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458824"/>
            <a:ext cx="1386000" cy="13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909394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836000"/>
            <a:ext cx="7475538" cy="4450520"/>
          </a:xfrm>
        </p:spPr>
        <p:txBody>
          <a:bodyPr/>
          <a:lstStyle>
            <a:lvl1pPr>
              <a:defRPr baseline="0">
                <a:solidFill>
                  <a:srgbClr val="606060"/>
                </a:solidFill>
              </a:defRPr>
            </a:lvl1pPr>
            <a:lvl2pPr>
              <a:defRPr baseline="0">
                <a:solidFill>
                  <a:srgbClr val="606060"/>
                </a:solidFill>
              </a:defRPr>
            </a:lvl2pPr>
            <a:lvl3pPr>
              <a:defRPr sz="1600" baseline="0">
                <a:solidFill>
                  <a:srgbClr val="606060"/>
                </a:solidFill>
              </a:defRPr>
            </a:lvl3pPr>
            <a:lvl4pPr>
              <a:defRPr sz="1600" baseline="0">
                <a:solidFill>
                  <a:srgbClr val="606060"/>
                </a:solidFill>
              </a:defRPr>
            </a:lvl4pPr>
            <a:lvl5pPr>
              <a:defRPr sz="1600" baseline="0">
                <a:solidFill>
                  <a:srgbClr val="606060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7A6E-3F7C-4CF1-89F3-E299E5FD5894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200" b="1" kern="1200" baseline="0">
                <a:solidFill>
                  <a:srgbClr val="90939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01650" y="1844675"/>
            <a:ext cx="3690000" cy="4281488"/>
          </a:xfrm>
        </p:spPr>
        <p:txBody>
          <a:bodyPr/>
          <a:lstStyle>
            <a:lvl1pPr>
              <a:defRPr sz="2200" baseline="0">
                <a:solidFill>
                  <a:srgbClr val="606060"/>
                </a:solidFill>
              </a:defRPr>
            </a:lvl1pPr>
            <a:lvl2pPr>
              <a:defRPr sz="1800" baseline="0">
                <a:solidFill>
                  <a:srgbClr val="606060"/>
                </a:solidFill>
              </a:defRPr>
            </a:lvl2pPr>
            <a:lvl3pPr>
              <a:defRPr sz="1400" baseline="0">
                <a:solidFill>
                  <a:srgbClr val="606060"/>
                </a:solidFill>
              </a:defRPr>
            </a:lvl3pPr>
            <a:lvl4pPr>
              <a:defRPr sz="1100" baseline="0">
                <a:solidFill>
                  <a:srgbClr val="606060"/>
                </a:solidFill>
              </a:defRPr>
            </a:lvl4pPr>
            <a:lvl5pPr>
              <a:defRPr sz="900" baseline="0">
                <a:solidFill>
                  <a:srgbClr val="60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86248" y="1844675"/>
            <a:ext cx="3690940" cy="4281488"/>
          </a:xfrm>
        </p:spPr>
        <p:txBody>
          <a:bodyPr/>
          <a:lstStyle>
            <a:lvl1pPr>
              <a:defRPr sz="2200" baseline="0">
                <a:solidFill>
                  <a:srgbClr val="606060"/>
                </a:solidFill>
              </a:defRPr>
            </a:lvl1pPr>
            <a:lvl2pPr>
              <a:defRPr sz="1800" baseline="0">
                <a:solidFill>
                  <a:srgbClr val="606060"/>
                </a:solidFill>
              </a:defRPr>
            </a:lvl2pPr>
            <a:lvl3pPr>
              <a:defRPr sz="1400" baseline="0">
                <a:solidFill>
                  <a:srgbClr val="606060"/>
                </a:solidFill>
              </a:defRPr>
            </a:lvl3pPr>
            <a:lvl4pPr>
              <a:defRPr sz="1100" baseline="0">
                <a:solidFill>
                  <a:srgbClr val="606060"/>
                </a:solidFill>
              </a:defRPr>
            </a:lvl4pPr>
            <a:lvl5pPr>
              <a:defRPr sz="900" baseline="0">
                <a:solidFill>
                  <a:srgbClr val="60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F3FC-5F64-43DA-9BF9-2721E868DB22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och innehåll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200" b="1" kern="1200" baseline="0">
                <a:solidFill>
                  <a:srgbClr val="90939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262444" cy="4281488"/>
          </a:xfrm>
        </p:spPr>
        <p:txBody>
          <a:bodyPr/>
          <a:lstStyle>
            <a:lvl1pPr>
              <a:defRPr sz="2200" baseline="0">
                <a:solidFill>
                  <a:srgbClr val="606060"/>
                </a:solidFill>
              </a:defRPr>
            </a:lvl1pPr>
            <a:lvl2pPr>
              <a:defRPr sz="1800" baseline="0">
                <a:solidFill>
                  <a:srgbClr val="606060"/>
                </a:solidFill>
              </a:defRPr>
            </a:lvl2pPr>
            <a:lvl3pPr>
              <a:defRPr sz="1400" baseline="0">
                <a:solidFill>
                  <a:srgbClr val="606060"/>
                </a:solidFill>
              </a:defRPr>
            </a:lvl3pPr>
            <a:lvl4pPr>
              <a:defRPr sz="1100" baseline="0">
                <a:solidFill>
                  <a:srgbClr val="606060"/>
                </a:solidFill>
              </a:defRPr>
            </a:lvl4pPr>
            <a:lvl5pPr>
              <a:defRPr sz="900" baseline="0">
                <a:solidFill>
                  <a:srgbClr val="60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6115-83A6-4F56-A885-FE0C4A2AE8F4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11188" y="1844675"/>
            <a:ext cx="2970000" cy="428456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liggande bild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200" b="1" kern="1200" baseline="0" dirty="0">
                <a:solidFill>
                  <a:srgbClr val="90939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836000"/>
            <a:ext cx="7475538" cy="449992"/>
          </a:xfrm>
        </p:spPr>
        <p:txBody>
          <a:bodyPr>
            <a:noAutofit/>
          </a:bodyPr>
          <a:lstStyle>
            <a:lvl1pPr>
              <a:defRPr>
                <a:solidFill>
                  <a:srgbClr val="666666"/>
                </a:solidFill>
              </a:defRPr>
            </a:lvl1pPr>
            <a:lvl2pPr>
              <a:buNone/>
              <a:defRPr>
                <a:solidFill>
                  <a:srgbClr val="666666"/>
                </a:solidFill>
              </a:defRPr>
            </a:lvl2pPr>
            <a:lvl3pPr>
              <a:buNone/>
              <a:defRPr>
                <a:solidFill>
                  <a:srgbClr val="666666"/>
                </a:solidFill>
              </a:defRPr>
            </a:lvl3pPr>
            <a:lvl4pPr>
              <a:buNone/>
              <a:defRPr>
                <a:solidFill>
                  <a:srgbClr val="666666"/>
                </a:solidFill>
              </a:defRPr>
            </a:lvl4pPr>
            <a:lvl5pPr>
              <a:buNone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6A4C-5BF5-4A09-B248-E52FD401DCF9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11188" y="2500306"/>
            <a:ext cx="6829200" cy="35604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200" b="1" kern="1200" baseline="0">
                <a:solidFill>
                  <a:srgbClr val="90939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DF25-62B6-4E82-85D0-FE0629F5AD38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32E7-ABED-4BDC-B4E7-81C70EB00BDA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3200" y="453540"/>
            <a:ext cx="7092000" cy="108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01650" y="1836000"/>
            <a:ext cx="7475538" cy="445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817586" y="6308120"/>
            <a:ext cx="2133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195571-4A6D-419F-86D1-9D00C9CB2FEE}" type="datetime1">
              <a:rPr lang="sv-SE" smtClean="0"/>
              <a:pPr/>
              <a:t>2016-04-19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15142" y="6308120"/>
            <a:ext cx="5429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2C6143E-F046-4F7E-BBFF-73E52695051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VF_logo_undersida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000" y="360000"/>
            <a:ext cx="795530" cy="795530"/>
          </a:xfrm>
          <a:prstGeom prst="rect">
            <a:avLst/>
          </a:prstGeom>
        </p:spPr>
      </p:pic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6" r:id="rId5"/>
    <p:sldLayoutId id="2147483657" r:id="rId6"/>
    <p:sldLayoutId id="2147483654" r:id="rId7"/>
    <p:sldLayoutId id="2147483655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90939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 baseline="0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1pPr>
      <a:lvl2pPr marL="324000" indent="-144000" algn="l" defTabSz="914400" rtl="0" eaLnBrk="1" latinLnBrk="0" hangingPunct="1">
        <a:spcBef>
          <a:spcPts val="300"/>
        </a:spcBef>
        <a:buFont typeface="Arial" pitchFamily="34" charset="0"/>
        <a:buChar char="•"/>
        <a:defRPr sz="1800" kern="1200" baseline="0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2pPr>
      <a:lvl3pPr marL="468000" indent="-1080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 baseline="0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3pPr>
      <a:lvl4pPr marL="648000" indent="-108000" algn="l" defTabSz="914400" rtl="0" eaLnBrk="1" latinLnBrk="0" hangingPunct="1">
        <a:spcBef>
          <a:spcPts val="300"/>
        </a:spcBef>
        <a:buFont typeface="Arial" pitchFamily="34" charset="0"/>
        <a:buChar char="•"/>
        <a:defRPr sz="1100" kern="1200" baseline="0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4pPr>
      <a:lvl5pPr marL="828000" indent="-108000" algn="l" defTabSz="914400" rtl="0" eaLnBrk="1" latinLnBrk="0" hangingPunct="1">
        <a:spcBef>
          <a:spcPts val="600"/>
        </a:spcBef>
        <a:buFont typeface="Arial" pitchFamily="34" charset="0"/>
        <a:buChar char="•"/>
        <a:tabLst/>
        <a:defRPr sz="900" kern="1200" baseline="0">
          <a:solidFill>
            <a:srgbClr val="606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220" y="0"/>
            <a:ext cx="919422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165040"/>
            <a:ext cx="8136904" cy="2000264"/>
          </a:xfrm>
        </p:spPr>
        <p:txBody>
          <a:bodyPr/>
          <a:lstStyle/>
          <a:p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Personcentrerad vård och </a:t>
            </a:r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jämlik 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hälsa -</a:t>
            </a:r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Vårdförbundets </a:t>
            </a:r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idé om </a:t>
            </a: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vården</a:t>
            </a:r>
            <a:endParaRPr lang="sv-S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1241288" cy="12412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Idag slösar vi med vårdens </a:t>
            </a:r>
            <a:r>
              <a:rPr lang="sv-SE" dirty="0" smtClean="0"/>
              <a:t>resurser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817696" cy="428148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Vi </a:t>
            </a:r>
            <a:r>
              <a:rPr lang="sv-SE" dirty="0"/>
              <a:t>tar inte tillvara: </a:t>
            </a:r>
          </a:p>
          <a:p>
            <a:pPr lvl="0"/>
            <a:r>
              <a:rPr lang="sv-SE" dirty="0"/>
              <a:t>Patientens egna </a:t>
            </a:r>
            <a:r>
              <a:rPr lang="sv-SE" dirty="0" smtClean="0"/>
              <a:t>resurser.</a:t>
            </a:r>
            <a:endParaRPr lang="sv-SE" dirty="0"/>
          </a:p>
          <a:p>
            <a:pPr lvl="0"/>
            <a:r>
              <a:rPr lang="sv-SE" dirty="0"/>
              <a:t>Den stora </a:t>
            </a:r>
            <a:r>
              <a:rPr lang="sv-SE" dirty="0" smtClean="0"/>
              <a:t>kunskapsutvecklingen </a:t>
            </a:r>
            <a:r>
              <a:rPr lang="sv-SE" dirty="0"/>
              <a:t>hos flera av vårdens </a:t>
            </a:r>
            <a:r>
              <a:rPr lang="sv-SE" dirty="0" smtClean="0"/>
              <a:t>yrkesgrupper.</a:t>
            </a:r>
            <a:endParaRPr lang="sv-SE" dirty="0"/>
          </a:p>
          <a:p>
            <a:pPr lvl="0"/>
            <a:r>
              <a:rPr lang="sv-SE" dirty="0"/>
              <a:t>Den tekniska </a:t>
            </a:r>
            <a:r>
              <a:rPr lang="sv-SE" dirty="0" smtClean="0"/>
              <a:t>utvecklingen.</a:t>
            </a:r>
          </a:p>
          <a:p>
            <a:pPr marL="0" lvl="0" indent="0">
              <a:buNone/>
            </a:pPr>
            <a:endParaRPr lang="sv-SE" b="1" dirty="0" smtClean="0"/>
          </a:p>
          <a:p>
            <a:pPr lvl="0"/>
            <a:r>
              <a:rPr lang="sv-SE" dirty="0" smtClean="0"/>
              <a:t>Genom att inte hålla samman vården utan agera som om varje möte var det första.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803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</a:t>
            </a:r>
            <a:r>
              <a:rPr lang="sv-SE" dirty="0" smtClean="0"/>
              <a:t>nsatsuppdelad </a:t>
            </a:r>
            <a:r>
              <a:rPr lang="sv-SE" dirty="0"/>
              <a:t>och episodisk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196752"/>
            <a:ext cx="7475538" cy="1089240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/>
              <a:t>Kvinna 79 år i gruppen med de högsta kostnaderna och med diagnoser som bl.a. endokrina sjukdomar/nutritionsrubbningar, tumörer, sjukdomar i andningsorgan, urin- och könsorgan, infektioner och parasitsjukdomar (period av 18 månader).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123274"/>
            <a:ext cx="8029252" cy="4186046"/>
          </a:xfrm>
        </p:spPr>
      </p:pic>
      <p:sp>
        <p:nvSpPr>
          <p:cNvPr id="7" name="textruta 6"/>
          <p:cNvSpPr txBox="1"/>
          <p:nvPr/>
        </p:nvSpPr>
        <p:spPr>
          <a:xfrm>
            <a:off x="1835696" y="638132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>
                <a:solidFill>
                  <a:schemeClr val="bg1">
                    <a:lumMod val="65000"/>
                  </a:schemeClr>
                </a:solidFill>
              </a:rPr>
              <a:t>Ur Hälso-och sjukvårdens viktiga </a:t>
            </a:r>
            <a:r>
              <a:rPr lang="sv-SE" sz="1200" i="1" dirty="0" smtClean="0">
                <a:solidFill>
                  <a:schemeClr val="bg1">
                    <a:lumMod val="65000"/>
                  </a:schemeClr>
                </a:solidFill>
              </a:rPr>
              <a:t>paradigmskifte, </a:t>
            </a:r>
            <a:r>
              <a:rPr lang="sv-SE" sz="1200" i="1" dirty="0">
                <a:solidFill>
                  <a:schemeClr val="bg1">
                    <a:lumMod val="65000"/>
                  </a:schemeClr>
                </a:solidFill>
              </a:rPr>
              <a:t>Implement Consulting Group 2015</a:t>
            </a:r>
            <a:endParaRPr lang="sv-SE" sz="1200" dirty="0" smtClean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6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" r="-2848"/>
          <a:stretch/>
        </p:blipFill>
        <p:spPr>
          <a:xfrm>
            <a:off x="-108520" y="-1"/>
            <a:ext cx="9514538" cy="6858001"/>
          </a:xfr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404664"/>
            <a:ext cx="3709988" cy="231308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”</a:t>
            </a:r>
            <a:r>
              <a:rPr lang="sv-SE" dirty="0">
                <a:solidFill>
                  <a:schemeClr val="tx1"/>
                </a:solidFill>
              </a:rPr>
              <a:t>Strävan efter det goda livet </a:t>
            </a: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med </a:t>
            </a:r>
            <a:r>
              <a:rPr lang="sv-SE" dirty="0">
                <a:solidFill>
                  <a:schemeClr val="tx1"/>
                </a:solidFill>
              </a:rPr>
              <a:t>och för andra </a:t>
            </a:r>
            <a:endParaRPr lang="sv-S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inom </a:t>
            </a:r>
            <a:r>
              <a:rPr lang="sv-SE" dirty="0">
                <a:solidFill>
                  <a:schemeClr val="tx1"/>
                </a:solidFill>
              </a:rPr>
              <a:t>rättvisa institutioner</a:t>
            </a:r>
            <a:r>
              <a:rPr lang="sv-SE" dirty="0" smtClean="0">
                <a:solidFill>
                  <a:schemeClr val="tx1"/>
                </a:solidFill>
              </a:rPr>
              <a:t>”.</a:t>
            </a:r>
          </a:p>
          <a:p>
            <a:pPr marL="0" indent="0">
              <a:buNone/>
            </a:pPr>
            <a:r>
              <a:rPr lang="sv-SE" sz="1600" i="1" dirty="0">
                <a:solidFill>
                  <a:schemeClr val="tx1"/>
                </a:solidFill>
              </a:rPr>
              <a:t>Paul </a:t>
            </a:r>
            <a:r>
              <a:rPr lang="sv-SE" sz="1600" i="1" dirty="0" err="1">
                <a:solidFill>
                  <a:schemeClr val="tx1"/>
                </a:solidFill>
              </a:rPr>
              <a:t>Ricoeur</a:t>
            </a:r>
            <a:endParaRPr lang="sv-SE" sz="1600" i="1" dirty="0">
              <a:solidFill>
                <a:schemeClr val="tx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51520" y="260648"/>
            <a:ext cx="3816424" cy="187220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0081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683568" y="1580599"/>
            <a:ext cx="4536504" cy="9843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3200" y="453540"/>
            <a:ext cx="7092000" cy="599196"/>
          </a:xfrm>
        </p:spPr>
        <p:txBody>
          <a:bodyPr/>
          <a:lstStyle/>
          <a:p>
            <a:r>
              <a:rPr lang="sv-SE" dirty="0" smtClean="0"/>
              <a:t>Etik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2829129"/>
            <a:ext cx="7475538" cy="3457391"/>
          </a:xfrm>
        </p:spPr>
        <p:txBody>
          <a:bodyPr/>
          <a:lstStyle/>
          <a:p>
            <a:r>
              <a:rPr lang="sv-SE" dirty="0"/>
              <a:t>Samtalet om vårdens grundläggande värden, så som varje persons rätt till hälsa och syftet och målet med vården, har tappats bort på vägen.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Negativa konsekvenser för patienter och personal. Lägre kvalitet, minskad tillit, samvetsstress, psykisk ohälsa.</a:t>
            </a:r>
          </a:p>
          <a:p>
            <a:endParaRPr lang="sv-SE" dirty="0" smtClean="0"/>
          </a:p>
          <a:p>
            <a:r>
              <a:rPr lang="sv-SE" dirty="0" smtClean="0"/>
              <a:t>Genom </a:t>
            </a:r>
            <a:r>
              <a:rPr lang="sv-SE" dirty="0"/>
              <a:t>att stärka vårdens etik och ha rätt värden i fokus ser vi stora möjligheter för vårdens utveckling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83568" y="1580599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Från		</a:t>
            </a:r>
            <a:r>
              <a:rPr lang="sv-SE" b="1" dirty="0" smtClean="0">
                <a:solidFill>
                  <a:schemeClr val="bg1"/>
                </a:solidFill>
              </a:rPr>
              <a:t>	Till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Organisationsfokus	Personfokus</a:t>
            </a:r>
          </a:p>
          <a:p>
            <a:r>
              <a:rPr lang="sv-SE" dirty="0">
                <a:solidFill>
                  <a:schemeClr val="bg1"/>
                </a:solidFill>
              </a:rPr>
              <a:t>Sjukdom &amp; diagnos	Hälsa &amp; helhet</a:t>
            </a:r>
          </a:p>
          <a:p>
            <a:endParaRPr lang="sv-S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4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Personcentrerad 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I korthet:</a:t>
            </a:r>
          </a:p>
          <a:p>
            <a:r>
              <a:rPr lang="sv-SE" dirty="0"/>
              <a:t>Vården utgår från den unika personen och hälsan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Vården efterfrågar personens förmågor och är aktiverande</a:t>
            </a:r>
            <a:r>
              <a:rPr lang="sv-SE" dirty="0" smtClean="0"/>
              <a:t>.</a:t>
            </a:r>
            <a:endParaRPr lang="sv-SE" dirty="0"/>
          </a:p>
          <a:p>
            <a:r>
              <a:rPr lang="sv-SE" dirty="0"/>
              <a:t>Vården är sammanhållen.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Att alltid möta andra människor med värdighet, medkänsla och respekt.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189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etiskt förhållningssätt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Personcentrerad vård är </a:t>
            </a:r>
            <a:r>
              <a:rPr lang="sv-SE" u="sng" dirty="0" smtClean="0"/>
              <a:t>inte</a:t>
            </a:r>
            <a:r>
              <a:rPr lang="sv-SE" dirty="0" smtClean="0"/>
              <a:t> ”en </a:t>
            </a:r>
            <a:r>
              <a:rPr lang="sv-SE" dirty="0"/>
              <a:t>ny modell” som vi kan applicera på den nuvarande </a:t>
            </a:r>
            <a:r>
              <a:rPr lang="sv-SE" dirty="0" smtClean="0"/>
              <a:t>verksamheten.</a:t>
            </a:r>
          </a:p>
          <a:p>
            <a:r>
              <a:rPr lang="sv-SE" dirty="0"/>
              <a:t>E</a:t>
            </a:r>
            <a:r>
              <a:rPr lang="sv-SE" dirty="0" smtClean="0"/>
              <a:t>tt </a:t>
            </a:r>
            <a:r>
              <a:rPr lang="sv-SE" dirty="0"/>
              <a:t>etiskt förhållningssätt som befästs i en gemensam värdegrund. </a:t>
            </a:r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5560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3200" y="453540"/>
            <a:ext cx="7092000" cy="671204"/>
          </a:xfrm>
        </p:spPr>
        <p:txBody>
          <a:bodyPr/>
          <a:lstStyle/>
          <a:p>
            <a:r>
              <a:rPr lang="sv-SE" dirty="0" smtClean="0"/>
              <a:t>Från patient till person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772816"/>
            <a:ext cx="8318822" cy="547260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sv-SE" b="1" dirty="0">
                <a:solidFill>
                  <a:schemeClr val="bg2">
                    <a:lumMod val="50000"/>
                  </a:schemeClr>
                </a:solidFill>
              </a:rPr>
              <a:t>Patient				Person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Vad/roll				Vem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Information				Relation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Behov					Förmågor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Passiv					Aktiv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>
                <a:solidFill>
                  <a:schemeClr val="bg2">
                    <a:lumMod val="50000"/>
                  </a:schemeClr>
                </a:solidFill>
              </a:rPr>
              <a:t>Skyddas från sin sårbarhet		Medveten om sin sårbarhet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740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Alla relationer ska utgå från personcentrerat förhållningssätt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961712" cy="4281488"/>
          </a:xfrm>
        </p:spPr>
        <p:txBody>
          <a:bodyPr/>
          <a:lstStyle/>
          <a:p>
            <a:r>
              <a:rPr lang="sv-SE" dirty="0" smtClean="0"/>
              <a:t>Arbetsplatsens kultur visar </a:t>
            </a:r>
            <a:r>
              <a:rPr lang="sv-SE" dirty="0"/>
              <a:t>sig </a:t>
            </a:r>
            <a:r>
              <a:rPr lang="sv-SE" dirty="0" smtClean="0"/>
              <a:t>bl.a. genom </a:t>
            </a:r>
            <a:r>
              <a:rPr lang="sv-SE" dirty="0"/>
              <a:t>personalens förhållningssätt till patienter och närstående, men också i förhållningssättet till varandra. 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Alla </a:t>
            </a:r>
            <a:r>
              <a:rPr lang="sv-SE" dirty="0"/>
              <a:t>relationer </a:t>
            </a:r>
            <a:r>
              <a:rPr lang="sv-SE" dirty="0" smtClean="0"/>
              <a:t>behöver utgå från ett personcentrerat förhållningssätt – </a:t>
            </a:r>
            <a:r>
              <a:rPr lang="sv-SE" dirty="0"/>
              <a:t>även mellan chef och medarbetare och medarbetare </a:t>
            </a:r>
            <a:r>
              <a:rPr lang="sv-SE" dirty="0" smtClean="0"/>
              <a:t>emellan.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78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Y:\YRKESBILDER\BB-avd KS Solna\_P9D5438 k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919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115616" y="476672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200" dirty="0" smtClean="0">
                <a:latin typeface="Arial" pitchFamily="34" charset="0"/>
                <a:cs typeface="Arial" pitchFamily="34" charset="0"/>
              </a:rPr>
              <a:t>”Ju mer vi lärde oss om personcentrerad vård, desto tydligare blev det att vi inte alls arbetat på det här sättet.”</a:t>
            </a:r>
          </a:p>
          <a:p>
            <a:pPr algn="r"/>
            <a:r>
              <a:rPr lang="sv-SE" sz="1600" i="1" dirty="0" smtClean="0">
                <a:latin typeface="Arial" pitchFamily="34" charset="0"/>
                <a:cs typeface="Arial" pitchFamily="34" charset="0"/>
              </a:rPr>
              <a:t>Petra Ryman, leg barnmorska, bitr. chef</a:t>
            </a:r>
          </a:p>
        </p:txBody>
      </p:sp>
      <p:sp>
        <p:nvSpPr>
          <p:cNvPr id="5" name="Rektangel 4"/>
          <p:cNvSpPr/>
          <p:nvPr/>
        </p:nvSpPr>
        <p:spPr>
          <a:xfrm>
            <a:off x="1403648" y="404664"/>
            <a:ext cx="7344816" cy="1224136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863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3200" y="453540"/>
            <a:ext cx="7092000" cy="671204"/>
          </a:xfrm>
        </p:spPr>
        <p:txBody>
          <a:bodyPr/>
          <a:lstStyle/>
          <a:p>
            <a:r>
              <a:rPr lang="sv-SE" dirty="0" smtClean="0"/>
              <a:t>Praktik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3356992"/>
            <a:ext cx="7475538" cy="2929528"/>
          </a:xfrm>
        </p:spPr>
        <p:txBody>
          <a:bodyPr/>
          <a:lstStyle/>
          <a:p>
            <a:r>
              <a:rPr lang="sv-SE" dirty="0"/>
              <a:t>Personcentrerad vård går att bedriva överallt och </a:t>
            </a:r>
            <a:r>
              <a:rPr lang="sv-SE" dirty="0" smtClean="0"/>
              <a:t>alltid.</a:t>
            </a:r>
          </a:p>
          <a:p>
            <a:r>
              <a:rPr lang="sv-SE" dirty="0"/>
              <a:t>P</a:t>
            </a:r>
            <a:r>
              <a:rPr lang="sv-SE" dirty="0" smtClean="0"/>
              <a:t>ersoncentrerad </a:t>
            </a:r>
            <a:r>
              <a:rPr lang="sv-SE" dirty="0"/>
              <a:t>vård utmanar vårdens arbetssätt, hierarkier och styrsystem</a:t>
            </a:r>
            <a:r>
              <a:rPr lang="sv-SE" dirty="0" smtClean="0"/>
              <a:t>.</a:t>
            </a:r>
          </a:p>
          <a:p>
            <a:r>
              <a:rPr lang="sv-SE" dirty="0"/>
              <a:t>Samarbete och samverkan behövs mellan personen och alla vårdens kunskapsområden och yrkesgrupper</a:t>
            </a:r>
            <a:r>
              <a:rPr lang="sv-SE" dirty="0" smtClean="0"/>
              <a:t>.</a:t>
            </a:r>
          </a:p>
          <a:p>
            <a:r>
              <a:rPr lang="sv-SE" dirty="0"/>
              <a:t>Ledarskapet har stor </a:t>
            </a:r>
            <a:r>
              <a:rPr lang="sv-SE" dirty="0" smtClean="0"/>
              <a:t>betydelse.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11560" y="1412776"/>
            <a:ext cx="5112568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755576" y="1556792"/>
            <a:ext cx="65527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Från			Till</a:t>
            </a:r>
            <a:endParaRPr lang="sv-SE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chemeClr val="bg1"/>
                </a:solidFill>
              </a:rPr>
              <a:t>Hierarkier		</a:t>
            </a:r>
            <a:r>
              <a:rPr lang="sv-SE" dirty="0" smtClean="0">
                <a:solidFill>
                  <a:schemeClr val="bg1"/>
                </a:solidFill>
              </a:rPr>
              <a:t>Team 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Insatsuppdelad </a:t>
            </a:r>
            <a:r>
              <a:rPr lang="sv-SE" dirty="0" smtClean="0">
                <a:solidFill>
                  <a:schemeClr val="bg1"/>
                </a:solidFill>
              </a:rPr>
              <a:t>		Sammanhållen 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och </a:t>
            </a:r>
            <a:r>
              <a:rPr lang="sv-SE" dirty="0">
                <a:solidFill>
                  <a:schemeClr val="bg1"/>
                </a:solidFill>
              </a:rPr>
              <a:t>episodisk </a:t>
            </a:r>
            <a:r>
              <a:rPr lang="sv-SE" dirty="0" smtClean="0">
                <a:solidFill>
                  <a:schemeClr val="bg1"/>
                </a:solidFill>
              </a:rPr>
              <a:t>vård	</a:t>
            </a:r>
            <a:r>
              <a:rPr lang="sv-SE" dirty="0">
                <a:solidFill>
                  <a:schemeClr val="bg1"/>
                </a:solidFill>
              </a:rPr>
              <a:t>och sömlös </a:t>
            </a:r>
            <a:r>
              <a:rPr lang="sv-SE" dirty="0" smtClean="0">
                <a:solidFill>
                  <a:schemeClr val="bg1"/>
                </a:solidFill>
              </a:rPr>
              <a:t>vård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 err="1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Personcentrerad vård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och </a:t>
            </a:r>
            <a:r>
              <a:rPr lang="sv-SE" dirty="0"/>
              <a:t>jämlik hälsa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889704" cy="4281488"/>
          </a:xfrm>
        </p:spPr>
        <p:txBody>
          <a:bodyPr/>
          <a:lstStyle/>
          <a:p>
            <a:r>
              <a:rPr lang="sv-SE" dirty="0" smtClean="0"/>
              <a:t>Beslutad av kongressen maj 2015.</a:t>
            </a:r>
          </a:p>
          <a:p>
            <a:r>
              <a:rPr lang="sv-SE" dirty="0" smtClean="0"/>
              <a:t>Bred process inom organisationen 2013-2015.</a:t>
            </a:r>
          </a:p>
          <a:p>
            <a:r>
              <a:rPr lang="sv-SE" dirty="0" smtClean="0"/>
              <a:t>Ersätter ”Vårdförbundets idé om vården” beslutad av kongressen 2008.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bild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29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Berättelsen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Berättelsen är grunden: </a:t>
            </a:r>
            <a:r>
              <a:rPr lang="sv-SE" dirty="0"/>
              <a:t>ger en bild av hela </a:t>
            </a:r>
            <a:r>
              <a:rPr lang="sv-SE" dirty="0" smtClean="0"/>
              <a:t>livssituationen, fångar personens drivkrafter</a:t>
            </a:r>
            <a:r>
              <a:rPr lang="sv-SE" dirty="0"/>
              <a:t>, </a:t>
            </a:r>
            <a:r>
              <a:rPr lang="sv-SE" dirty="0" smtClean="0"/>
              <a:t>resurser, </a:t>
            </a:r>
            <a:r>
              <a:rPr lang="sv-SE" dirty="0"/>
              <a:t>förmågor </a:t>
            </a:r>
            <a:r>
              <a:rPr lang="sv-SE" dirty="0" smtClean="0"/>
              <a:t>och behov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Ofta </a:t>
            </a:r>
            <a:r>
              <a:rPr lang="sv-SE" dirty="0"/>
              <a:t>bidrar även närstående till berättelsen. </a:t>
            </a:r>
            <a:endParaRPr lang="sv-SE" dirty="0" smtClean="0"/>
          </a:p>
          <a:p>
            <a:r>
              <a:rPr lang="sv-SE" dirty="0" smtClean="0"/>
              <a:t>Att </a:t>
            </a:r>
            <a:r>
              <a:rPr lang="sv-SE" dirty="0"/>
              <a:t>lyssna på berättelsen är viktigt också vid korta möten. Det ökar tryggheten och gör det lättare att ta vara på personens kapacitet.</a:t>
            </a:r>
          </a:p>
          <a:p>
            <a:endParaRPr lang="sv-SE" dirty="0" smtClean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57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 för mötet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Vi behöver förändra synen på tid som en negativ kostnad.</a:t>
            </a:r>
          </a:p>
          <a:p>
            <a:r>
              <a:rPr lang="sv-SE" dirty="0" smtClean="0"/>
              <a:t>Låt </a:t>
            </a:r>
            <a:r>
              <a:rPr lang="sv-SE" dirty="0"/>
              <a:t>mötet ta </a:t>
            </a:r>
            <a:r>
              <a:rPr lang="sv-SE" dirty="0" smtClean="0"/>
              <a:t>tid – det är en bra investering.</a:t>
            </a:r>
            <a:endParaRPr lang="sv-SE" dirty="0"/>
          </a:p>
          <a:p>
            <a:r>
              <a:rPr lang="sv-SE" dirty="0"/>
              <a:t>Systematisera lyssnandet.</a:t>
            </a:r>
          </a:p>
          <a:p>
            <a:r>
              <a:rPr lang="sv-SE" dirty="0"/>
              <a:t>Efterfråga </a:t>
            </a:r>
            <a:r>
              <a:rPr lang="sv-SE" dirty="0" smtClean="0"/>
              <a:t>personens förmågor.</a:t>
            </a:r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1481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Teamets samlade kunskap – ett partnerskap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Teamet sätts </a:t>
            </a:r>
            <a:r>
              <a:rPr lang="sv-SE" dirty="0"/>
              <a:t>samman </a:t>
            </a:r>
            <a:r>
              <a:rPr lang="sv-SE" dirty="0" smtClean="0"/>
              <a:t>utifrån berättelsen.</a:t>
            </a:r>
          </a:p>
          <a:p>
            <a:r>
              <a:rPr lang="sv-SE" dirty="0"/>
              <a:t>V</a:t>
            </a:r>
            <a:r>
              <a:rPr lang="sv-SE" dirty="0" smtClean="0"/>
              <a:t>ården </a:t>
            </a:r>
            <a:r>
              <a:rPr lang="sv-SE" dirty="0"/>
              <a:t>planeras så att den hålls samman för varje person. </a:t>
            </a:r>
            <a:endParaRPr lang="sv-SE" dirty="0" smtClean="0"/>
          </a:p>
          <a:p>
            <a:r>
              <a:rPr lang="sv-SE" dirty="0" smtClean="0"/>
              <a:t>Teamet </a:t>
            </a:r>
            <a:r>
              <a:rPr lang="sv-SE" dirty="0"/>
              <a:t>kan bestå av vårdpersonal från olika enheter och olika vårdgivare. </a:t>
            </a:r>
            <a:endParaRPr lang="sv-SE" dirty="0" smtClean="0"/>
          </a:p>
          <a:p>
            <a:r>
              <a:rPr lang="sv-SE" dirty="0" smtClean="0"/>
              <a:t>Personen </a:t>
            </a:r>
            <a:r>
              <a:rPr lang="sv-SE" dirty="0"/>
              <a:t>är en självklar del av teamet. 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3706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Partnerskapet – ömsesidigt förtroende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Partnerskap bygger på respekt </a:t>
            </a:r>
            <a:r>
              <a:rPr lang="sv-SE" dirty="0"/>
              <a:t>för varandras </a:t>
            </a:r>
            <a:r>
              <a:rPr lang="sv-SE" dirty="0" smtClean="0"/>
              <a:t>kunskap.</a:t>
            </a:r>
          </a:p>
          <a:p>
            <a:r>
              <a:rPr lang="sv-SE" dirty="0" smtClean="0"/>
              <a:t>Den </a:t>
            </a:r>
            <a:r>
              <a:rPr lang="sv-SE" dirty="0"/>
              <a:t>professionella kunskapen innebär ett </a:t>
            </a:r>
            <a:r>
              <a:rPr lang="sv-SE" dirty="0" smtClean="0"/>
              <a:t>kunskapsöverläge.</a:t>
            </a:r>
          </a:p>
          <a:p>
            <a:r>
              <a:rPr lang="sv-SE" dirty="0" smtClean="0"/>
              <a:t>Det </a:t>
            </a:r>
            <a:r>
              <a:rPr lang="sv-SE" dirty="0"/>
              <a:t>ska balanseras mot personens rätt till autonomi, integritet och värdighet.</a:t>
            </a:r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50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Y:\YRKESBILDER\Biomedicinska analytiker Unilabs mars 2014 Ulf Huett\fotografering 20140303\fotografering 20140303\jpg\N54A2768 kopi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82704"/>
            <a:ext cx="10554864" cy="70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62090" y="539856"/>
            <a:ext cx="5438502" cy="1448984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”Som biomedicinsk analytiker är jag en viktig del av teamet.”</a:t>
            </a:r>
          </a:p>
          <a:p>
            <a:pPr marL="0" indent="0">
              <a:buNone/>
            </a:pPr>
            <a:r>
              <a:rPr lang="sv-SE" sz="1600" dirty="0" err="1" smtClean="0">
                <a:solidFill>
                  <a:schemeClr val="tx1"/>
                </a:solidFill>
              </a:rPr>
              <a:t>Maysae</a:t>
            </a:r>
            <a:r>
              <a:rPr lang="sv-SE" sz="1600" dirty="0" smtClean="0">
                <a:solidFill>
                  <a:schemeClr val="tx1"/>
                </a:solidFill>
              </a:rPr>
              <a:t> </a:t>
            </a:r>
            <a:r>
              <a:rPr lang="sv-SE" sz="1600" dirty="0" err="1" smtClean="0">
                <a:solidFill>
                  <a:schemeClr val="tx1"/>
                </a:solidFill>
              </a:rPr>
              <a:t>Quttineh</a:t>
            </a:r>
            <a:r>
              <a:rPr lang="sv-SE" sz="1600" dirty="0" smtClean="0">
                <a:solidFill>
                  <a:schemeClr val="tx1"/>
                </a:solidFill>
              </a:rPr>
              <a:t>, leg. biomedicinsk analytiker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427984" y="476672"/>
            <a:ext cx="5133416" cy="1368152"/>
          </a:xfrm>
          <a:prstGeom prst="rect">
            <a:avLst/>
          </a:prstGeom>
          <a:solidFill>
            <a:srgbClr val="FFFF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5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Dokumentation och överenskommelse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I </a:t>
            </a:r>
            <a:r>
              <a:rPr lang="sv-SE" dirty="0"/>
              <a:t>den personliga hälsoplanen fångas </a:t>
            </a:r>
            <a:r>
              <a:rPr lang="sv-SE" dirty="0" smtClean="0"/>
              <a:t>berättelsen</a:t>
            </a:r>
            <a:r>
              <a:rPr lang="sv-SE" dirty="0"/>
              <a:t>. </a:t>
            </a:r>
            <a:endParaRPr lang="sv-SE" dirty="0" smtClean="0"/>
          </a:p>
          <a:p>
            <a:r>
              <a:rPr lang="sv-SE" dirty="0" smtClean="0"/>
              <a:t>Överenskommelse </a:t>
            </a:r>
            <a:r>
              <a:rPr lang="sv-SE" dirty="0"/>
              <a:t>om mål, strategier och </a:t>
            </a:r>
            <a:r>
              <a:rPr lang="sv-SE" dirty="0" smtClean="0"/>
              <a:t>uppföljning.</a:t>
            </a:r>
          </a:p>
          <a:p>
            <a:r>
              <a:rPr lang="sv-SE" dirty="0" smtClean="0"/>
              <a:t>Tydligt </a:t>
            </a:r>
            <a:r>
              <a:rPr lang="sv-SE" dirty="0"/>
              <a:t>vilket ansvar var och en i teamet har, också personens egen roll och ansvar tydliggörs.</a:t>
            </a:r>
          </a:p>
          <a:p>
            <a:r>
              <a:rPr lang="sv-SE" dirty="0" smtClean="0"/>
              <a:t>Den </a:t>
            </a:r>
            <a:r>
              <a:rPr lang="sv-SE" dirty="0"/>
              <a:t>samlade dokumentationen är en viktig grund för den sammanhållna vården. </a:t>
            </a:r>
          </a:p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96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3200" y="453540"/>
            <a:ext cx="7319160" cy="1080000"/>
          </a:xfrm>
        </p:spPr>
        <p:txBody>
          <a:bodyPr/>
          <a:lstStyle/>
          <a:p>
            <a:r>
              <a:rPr lang="sv-SE" dirty="0" smtClean="0"/>
              <a:t>Hur kan en överenskommelse se ut?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745688" cy="4281488"/>
          </a:xfrm>
        </p:spPr>
        <p:txBody>
          <a:bodyPr/>
          <a:lstStyle/>
          <a:p>
            <a:r>
              <a:rPr lang="sv-SE" dirty="0"/>
              <a:t>En personlig hälsoplan </a:t>
            </a:r>
            <a:r>
              <a:rPr lang="sv-SE" dirty="0" smtClean="0"/>
              <a:t>ska vara upprättad </a:t>
            </a:r>
            <a:r>
              <a:rPr lang="sv-SE" dirty="0"/>
              <a:t>inom 24 timmar efter ankomst till sjukhus.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Uppföljning </a:t>
            </a:r>
            <a:r>
              <a:rPr lang="sv-SE" dirty="0" smtClean="0"/>
              <a:t>ska ske inom </a:t>
            </a:r>
            <a:r>
              <a:rPr lang="sv-SE" dirty="0"/>
              <a:t>72 timmar efter ankomst.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Uppföljning var 48 timme tills utskrivning.</a:t>
            </a:r>
          </a:p>
          <a:p>
            <a:endParaRPr lang="sv-SE" dirty="0"/>
          </a:p>
          <a:p>
            <a:r>
              <a:rPr lang="sv-SE" dirty="0"/>
              <a:t>Del av min </a:t>
            </a:r>
            <a:r>
              <a:rPr lang="sv-SE" dirty="0" smtClean="0"/>
              <a:t>journal/Min </a:t>
            </a:r>
            <a:r>
              <a:rPr lang="sv-SE" dirty="0" err="1" smtClean="0"/>
              <a:t>hälsobok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173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 sammanhållen och sömlös 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268760"/>
            <a:ext cx="7475538" cy="79208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</a:t>
            </a:r>
            <a:r>
              <a:rPr lang="sv-SE" dirty="0" smtClean="0"/>
              <a:t>ården </a:t>
            </a:r>
            <a:r>
              <a:rPr lang="sv-SE" dirty="0"/>
              <a:t>måste ta ansvar för att hålla </a:t>
            </a:r>
            <a:r>
              <a:rPr lang="sv-SE" dirty="0" smtClean="0"/>
              <a:t>samman </a:t>
            </a:r>
          </a:p>
          <a:p>
            <a:pPr marL="0" indent="0">
              <a:buNone/>
            </a:pPr>
            <a:r>
              <a:rPr lang="sv-SE" dirty="0" smtClean="0"/>
              <a:t>för varje person.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551" y="2406702"/>
            <a:ext cx="6844778" cy="36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9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Bättre resultat för alla – högre kvalitet på vården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889704" cy="4281488"/>
          </a:xfrm>
        </p:spPr>
        <p:txBody>
          <a:bodyPr/>
          <a:lstStyle/>
          <a:p>
            <a:r>
              <a:rPr lang="sv-SE" dirty="0"/>
              <a:t>Signifikant tryggare patienter.</a:t>
            </a:r>
          </a:p>
          <a:p>
            <a:r>
              <a:rPr lang="sv-SE" dirty="0" smtClean="0"/>
              <a:t>Signifikant </a:t>
            </a:r>
            <a:r>
              <a:rPr lang="sv-SE" dirty="0"/>
              <a:t>förbättrad smärtlindring. </a:t>
            </a:r>
          </a:p>
          <a:p>
            <a:r>
              <a:rPr lang="sv-SE" dirty="0"/>
              <a:t>Signifikant minskning av trycksår eller annan medicinsk komplikation.</a:t>
            </a:r>
          </a:p>
          <a:p>
            <a:r>
              <a:rPr lang="sv-SE" dirty="0" smtClean="0"/>
              <a:t>Effektivare </a:t>
            </a:r>
            <a:r>
              <a:rPr lang="sv-SE" dirty="0"/>
              <a:t>utskrivningsprocess</a:t>
            </a:r>
            <a:r>
              <a:rPr lang="sv-SE" dirty="0" smtClean="0"/>
              <a:t>.</a:t>
            </a:r>
          </a:p>
          <a:p>
            <a:r>
              <a:rPr lang="sv-SE" dirty="0"/>
              <a:t>Bättre livskvalitet för personer med psykisk ohälsa i </a:t>
            </a:r>
            <a:r>
              <a:rPr lang="sv-SE" dirty="0" smtClean="0"/>
              <a:t>öppenvården.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5955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Y:\YRKESBILDER\Sahlgrenska röntgen fotograf Jerker Andersson www.jerker.se\SAHLGRENSKA__RONTGEN_High_resolution\Dec_10_Sahlgrenska_rontgen_2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692696"/>
            <a:ext cx="4833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”Det bästa med ett personcentrerat arbetssätt är att patienten känner sig trygg. Vi behöver sällan göra om undersökningar och patienten får </a:t>
            </a:r>
          </a:p>
          <a:p>
            <a:r>
              <a:rPr lang="sv-SE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rätt diagnos direkt.”</a:t>
            </a:r>
          </a:p>
          <a:p>
            <a:r>
              <a:rPr lang="sv-SE" sz="16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 Hellman, leg. röntgensjuksköterska </a:t>
            </a:r>
          </a:p>
        </p:txBody>
      </p:sp>
      <p:sp>
        <p:nvSpPr>
          <p:cNvPr id="4" name="Rektangel 3"/>
          <p:cNvSpPr/>
          <p:nvPr/>
        </p:nvSpPr>
        <p:spPr>
          <a:xfrm>
            <a:off x="467544" y="533579"/>
            <a:ext cx="4820144" cy="231935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4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Varför en idé om vården?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Medlemmars </a:t>
            </a:r>
            <a:r>
              <a:rPr lang="sv-SE" dirty="0" smtClean="0"/>
              <a:t>vardag.</a:t>
            </a:r>
            <a:endParaRPr lang="sv-SE" dirty="0"/>
          </a:p>
          <a:p>
            <a:r>
              <a:rPr lang="sv-SE" dirty="0"/>
              <a:t>Förutsättning för yrkesutveckling och </a:t>
            </a:r>
            <a:r>
              <a:rPr lang="sv-SE" dirty="0" smtClean="0"/>
              <a:t>villkor.</a:t>
            </a:r>
            <a:endParaRPr lang="sv-SE" dirty="0"/>
          </a:p>
          <a:p>
            <a:r>
              <a:rPr lang="sv-SE" dirty="0" smtClean="0"/>
              <a:t>Partsställning </a:t>
            </a:r>
            <a:r>
              <a:rPr lang="sv-SE" dirty="0"/>
              <a:t>– </a:t>
            </a:r>
            <a:r>
              <a:rPr lang="sv-SE" dirty="0" smtClean="0"/>
              <a:t>samverkan.</a:t>
            </a:r>
            <a:endParaRPr lang="sv-SE" dirty="0"/>
          </a:p>
          <a:p>
            <a:r>
              <a:rPr lang="sv-SE" dirty="0"/>
              <a:t>Vi är en stor aktör inom </a:t>
            </a:r>
            <a:r>
              <a:rPr lang="sv-SE" dirty="0" smtClean="0"/>
              <a:t>vården.</a:t>
            </a:r>
            <a:endParaRPr lang="sv-SE" dirty="0"/>
          </a:p>
          <a:p>
            <a:r>
              <a:rPr lang="sv-SE" dirty="0"/>
              <a:t>Vårt ansvar som </a:t>
            </a:r>
            <a:r>
              <a:rPr lang="sv-SE" dirty="0" smtClean="0"/>
              <a:t>professioner.</a:t>
            </a:r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3" name="Platshållare för bild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605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Kortare vårdtider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268760"/>
            <a:ext cx="7958782" cy="101723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</a:t>
            </a:r>
            <a:r>
              <a:rPr lang="sv-SE" dirty="0" smtClean="0"/>
              <a:t>ersoner </a:t>
            </a:r>
            <a:r>
              <a:rPr lang="sv-SE" dirty="0"/>
              <a:t>med </a:t>
            </a:r>
            <a:r>
              <a:rPr lang="sv-SE" dirty="0" smtClean="0"/>
              <a:t>kronisk hjärtsvikt: Tiden </a:t>
            </a:r>
            <a:r>
              <a:rPr lang="sv-SE" dirty="0"/>
              <a:t>på sjukhus </a:t>
            </a:r>
            <a:r>
              <a:rPr lang="sv-SE" dirty="0" smtClean="0"/>
              <a:t>kortades med </a:t>
            </a:r>
            <a:r>
              <a:rPr lang="sv-SE" dirty="0"/>
              <a:t>30 </a:t>
            </a:r>
            <a:r>
              <a:rPr lang="sv-SE" dirty="0" smtClean="0"/>
              <a:t>procent. (</a:t>
            </a:r>
            <a:r>
              <a:rPr lang="sv-SE" dirty="0"/>
              <a:t>Ekman et al 2012; Hansson et al, 2015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1823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3200" y="453540"/>
            <a:ext cx="7092000" cy="671204"/>
          </a:xfrm>
        </p:spPr>
        <p:txBody>
          <a:bodyPr/>
          <a:lstStyle/>
          <a:p>
            <a:r>
              <a:rPr lang="sv-SE" dirty="0" smtClean="0"/>
              <a:t>Bäst resultat för de äldsta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484784"/>
            <a:ext cx="7437636" cy="4234496"/>
          </a:xfrm>
        </p:spPr>
        <p:txBody>
          <a:bodyPr/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“</a:t>
            </a:r>
            <a:r>
              <a:rPr lang="sv-SE" b="1" dirty="0"/>
              <a:t>Vanlig” vård </a:t>
            </a:r>
            <a:r>
              <a:rPr lang="sv-SE" b="1" dirty="0" smtClean="0"/>
              <a:t>  		Personcentrerad </a:t>
            </a:r>
            <a:r>
              <a:rPr lang="sv-SE" b="1" dirty="0"/>
              <a:t>vård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65 </a:t>
            </a:r>
            <a:r>
              <a:rPr lang="sv-SE" dirty="0"/>
              <a:t>– 70 År 16 dagar </a:t>
            </a:r>
            <a:r>
              <a:rPr lang="sv-SE" dirty="0" smtClean="0"/>
              <a:t>		14 </a:t>
            </a:r>
            <a:r>
              <a:rPr lang="sv-SE" dirty="0"/>
              <a:t>dagar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71 </a:t>
            </a:r>
            <a:r>
              <a:rPr lang="sv-SE" dirty="0"/>
              <a:t>– 75 År 19 dagar </a:t>
            </a:r>
            <a:r>
              <a:rPr lang="sv-SE" dirty="0" smtClean="0"/>
              <a:t>		11 </a:t>
            </a:r>
            <a:r>
              <a:rPr lang="sv-SE" dirty="0"/>
              <a:t>dagar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76 </a:t>
            </a:r>
            <a:r>
              <a:rPr lang="sv-SE" dirty="0"/>
              <a:t>– 80 År 16 dagar </a:t>
            </a:r>
            <a:r>
              <a:rPr lang="sv-SE" dirty="0" smtClean="0"/>
              <a:t>		16 </a:t>
            </a:r>
            <a:r>
              <a:rPr lang="sv-SE" dirty="0"/>
              <a:t>dagar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81 </a:t>
            </a:r>
            <a:r>
              <a:rPr lang="sv-SE" dirty="0"/>
              <a:t>– 85 År 20 dagar </a:t>
            </a:r>
            <a:r>
              <a:rPr lang="sv-SE" dirty="0" smtClean="0"/>
              <a:t>		13 </a:t>
            </a:r>
            <a:r>
              <a:rPr lang="sv-SE" dirty="0"/>
              <a:t>dagar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86 </a:t>
            </a:r>
            <a:r>
              <a:rPr lang="sv-SE" dirty="0"/>
              <a:t>– 90 År 32 dagar </a:t>
            </a:r>
            <a:r>
              <a:rPr lang="sv-SE" dirty="0" smtClean="0"/>
              <a:t>		12 </a:t>
            </a:r>
            <a:r>
              <a:rPr lang="sv-SE" dirty="0"/>
              <a:t>dagar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dirty="0" smtClean="0"/>
              <a:t>91 </a:t>
            </a:r>
            <a:r>
              <a:rPr lang="sv-SE" dirty="0"/>
              <a:t>– 97 År 46 dagar </a:t>
            </a:r>
            <a:r>
              <a:rPr lang="sv-SE" dirty="0" smtClean="0"/>
              <a:t>		12 dagar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1400" i="1" dirty="0" smtClean="0"/>
              <a:t>Olsson </a:t>
            </a:r>
            <a:r>
              <a:rPr lang="sv-SE" sz="1400" i="1" dirty="0"/>
              <a:t>L-E, Karlsson J, Ekman I. Journal </a:t>
            </a:r>
            <a:r>
              <a:rPr lang="sv-SE" sz="1400" i="1" dirty="0" err="1"/>
              <a:t>of</a:t>
            </a:r>
            <a:r>
              <a:rPr lang="sv-SE" sz="1400" i="1" dirty="0"/>
              <a:t> </a:t>
            </a:r>
            <a:r>
              <a:rPr lang="sv-SE" sz="1400" i="1" dirty="0" err="1"/>
              <a:t>Orthopaedic</a:t>
            </a:r>
            <a:r>
              <a:rPr lang="sv-SE" sz="1400" i="1" dirty="0"/>
              <a:t> </a:t>
            </a:r>
            <a:r>
              <a:rPr lang="sv-SE" sz="1400" i="1" dirty="0" err="1"/>
              <a:t>Surgery</a:t>
            </a:r>
            <a:r>
              <a:rPr lang="sv-SE" sz="1400" i="1" dirty="0"/>
              <a:t> and Research 2006;1:3.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467544" y="6309320"/>
            <a:ext cx="5284800" cy="360000"/>
          </a:xfrm>
          <a:prstGeom prst="rect">
            <a:avLst/>
          </a:prstGeom>
        </p:spPr>
        <p:txBody>
          <a:bodyPr/>
          <a:lstStyle/>
          <a:p>
            <a:endParaRPr lang="sv-SE" sz="900" dirty="0"/>
          </a:p>
        </p:txBody>
      </p:sp>
      <p:sp>
        <p:nvSpPr>
          <p:cNvPr id="7" name="Ring 6"/>
          <p:cNvSpPr/>
          <p:nvPr/>
        </p:nvSpPr>
        <p:spPr>
          <a:xfrm>
            <a:off x="323528" y="3717032"/>
            <a:ext cx="5904656" cy="1368152"/>
          </a:xfrm>
          <a:prstGeom prst="donu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Rektangel med rundade hörn 4"/>
          <p:cNvSpPr/>
          <p:nvPr/>
        </p:nvSpPr>
        <p:spPr>
          <a:xfrm>
            <a:off x="467544" y="4653136"/>
            <a:ext cx="5040560" cy="108012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39552" y="1124744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>
                <a:solidFill>
                  <a:schemeClr val="bg1">
                    <a:lumMod val="50000"/>
                  </a:schemeClr>
                </a:solidFill>
              </a:rPr>
              <a:t>Vårdtid vid sjukhus efter </a:t>
            </a: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</a:rPr>
              <a:t>höftledsoperation.</a:t>
            </a:r>
            <a:endParaRPr lang="sv-SE" sz="22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Lägre kostnader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268760"/>
            <a:ext cx="7475538" cy="10172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Patienter </a:t>
            </a:r>
            <a:r>
              <a:rPr lang="sv-SE" dirty="0"/>
              <a:t>med </a:t>
            </a:r>
            <a:r>
              <a:rPr lang="sv-SE" dirty="0" smtClean="0"/>
              <a:t>höftfrakturer: De totala </a:t>
            </a:r>
            <a:r>
              <a:rPr lang="sv-SE" dirty="0"/>
              <a:t>vårdkostnaderna </a:t>
            </a:r>
            <a:r>
              <a:rPr lang="sv-SE" dirty="0" smtClean="0"/>
              <a:t>minskade med </a:t>
            </a:r>
            <a:r>
              <a:rPr lang="sv-SE" dirty="0"/>
              <a:t>40 procent. (Olsson et al, 2009)</a:t>
            </a:r>
          </a:p>
          <a:p>
            <a:endParaRPr lang="sv-SE" sz="16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395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YRKESBILDER\Boo vårdcentral hög- och lågupplösta - fotograf Ulf Huett\Lågupplösta\_P9D0957 kopi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2627784" y="404663"/>
            <a:ext cx="46085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”Det går inte att ”i glädje vara upptagen av sina livsuppgifter”, </a:t>
            </a:r>
            <a:endParaRPr lang="sv-SE" sz="2200" dirty="0" smtClean="0"/>
          </a:p>
          <a:p>
            <a:r>
              <a:rPr lang="sv-SE" sz="2200" dirty="0" smtClean="0"/>
              <a:t>om </a:t>
            </a:r>
            <a:r>
              <a:rPr lang="sv-SE" sz="2200" dirty="0"/>
              <a:t>klumpiga vårdsystem tvingar fram fokus på sjukdomar”. </a:t>
            </a:r>
            <a:br>
              <a:rPr lang="sv-SE" sz="2200" dirty="0"/>
            </a:br>
            <a:r>
              <a:rPr lang="sv-SE" sz="1600" i="1" dirty="0"/>
              <a:t>Bodil </a:t>
            </a:r>
            <a:r>
              <a:rPr lang="sv-SE" sz="1600" i="1" dirty="0" smtClean="0"/>
              <a:t>Jönsson</a:t>
            </a:r>
            <a:endParaRPr lang="sv-S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2483768" y="242935"/>
            <a:ext cx="4464496" cy="20162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451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Demokrati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3068960"/>
            <a:ext cx="8030790" cy="3217560"/>
          </a:xfrm>
        </p:spPr>
        <p:txBody>
          <a:bodyPr/>
          <a:lstStyle/>
          <a:p>
            <a:r>
              <a:rPr lang="sv-SE" dirty="0"/>
              <a:t>Vårdens </a:t>
            </a:r>
            <a:r>
              <a:rPr lang="sv-SE" dirty="0" smtClean="0"/>
              <a:t>kompensatoriska uppdrag att </a:t>
            </a:r>
            <a:r>
              <a:rPr lang="sv-SE" dirty="0"/>
              <a:t>skapa en jämlik hälsa behöver beskrivas i lagstiftning. </a:t>
            </a:r>
            <a:endParaRPr lang="sv-SE" dirty="0" smtClean="0"/>
          </a:p>
          <a:p>
            <a:r>
              <a:rPr lang="sv-SE" dirty="0" smtClean="0"/>
              <a:t>Politikernas </a:t>
            </a:r>
            <a:r>
              <a:rPr lang="sv-SE" dirty="0"/>
              <a:t>roll blir att följa hälsoutvecklingen i befolkningen och genom styrningen kompensera för en jämlik hälsa. </a:t>
            </a:r>
          </a:p>
          <a:p>
            <a:r>
              <a:rPr lang="sv-SE" dirty="0" smtClean="0"/>
              <a:t>Uppföljning </a:t>
            </a:r>
            <a:r>
              <a:rPr lang="sv-SE" dirty="0"/>
              <a:t>bör ske gentemot målet om jämlik hälsa i befolkningen, personcentrerad vård, patientens upplevelse och samverkan. </a:t>
            </a:r>
            <a:endParaRPr lang="sv-SE" dirty="0" smtClean="0"/>
          </a:p>
          <a:p>
            <a:r>
              <a:rPr lang="sv-SE" dirty="0"/>
              <a:t>Tid och former som stimulerar innovation behöver skapas. 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611238" y="1484784"/>
            <a:ext cx="676907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611238" y="1556792"/>
            <a:ext cx="6985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Från			</a:t>
            </a:r>
            <a:r>
              <a:rPr lang="sv-SE" b="1" dirty="0" smtClean="0">
                <a:solidFill>
                  <a:schemeClr val="bg1"/>
                </a:solidFill>
              </a:rPr>
              <a:t>	Till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Styrning med fokus </a:t>
            </a:r>
            <a:r>
              <a:rPr lang="sv-SE" dirty="0" smtClean="0">
                <a:solidFill>
                  <a:schemeClr val="bg1"/>
                </a:solidFill>
              </a:rPr>
              <a:t>	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smtClean="0">
                <a:solidFill>
                  <a:schemeClr val="bg1"/>
                </a:solidFill>
              </a:rPr>
              <a:t>	Styrning </a:t>
            </a:r>
            <a:r>
              <a:rPr lang="sv-SE" dirty="0">
                <a:solidFill>
                  <a:schemeClr val="bg1"/>
                </a:solidFill>
              </a:rPr>
              <a:t>för jämlik 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 smtClean="0">
                <a:solidFill>
                  <a:schemeClr val="bg1"/>
                </a:solidFill>
              </a:rPr>
              <a:t>på </a:t>
            </a:r>
            <a:r>
              <a:rPr lang="sv-SE" dirty="0">
                <a:solidFill>
                  <a:schemeClr val="bg1"/>
                </a:solidFill>
              </a:rPr>
              <a:t>kostnad och produktion </a:t>
            </a:r>
            <a:r>
              <a:rPr lang="sv-SE" dirty="0" smtClean="0">
                <a:solidFill>
                  <a:schemeClr val="bg1"/>
                </a:solidFill>
              </a:rPr>
              <a:t>	hälsa </a:t>
            </a:r>
            <a:r>
              <a:rPr lang="sv-SE" dirty="0">
                <a:solidFill>
                  <a:schemeClr val="bg1"/>
                </a:solidFill>
              </a:rPr>
              <a:t>och </a:t>
            </a:r>
            <a:r>
              <a:rPr lang="sv-SE" dirty="0" smtClean="0">
                <a:solidFill>
                  <a:schemeClr val="bg1"/>
                </a:solidFill>
              </a:rPr>
              <a:t>personcentrering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42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2655" r="-1415"/>
          <a:stretch/>
        </p:blipFill>
        <p:spPr bwMode="auto">
          <a:xfrm>
            <a:off x="-774213" y="0"/>
            <a:ext cx="10098741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16016" y="4632740"/>
            <a:ext cx="4032448" cy="203662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  <a:cs typeface="Traditional Arabic" pitchFamily="18" charset="-78"/>
              </a:rPr>
              <a:t>”Personcentrerad vård innebär </a:t>
            </a:r>
            <a:r>
              <a:rPr lang="sv-SE" dirty="0" smtClean="0">
                <a:solidFill>
                  <a:schemeClr val="tx1"/>
                </a:solidFill>
                <a:cs typeface="Traditional Arabic" pitchFamily="18" charset="-78"/>
              </a:rPr>
              <a:t>en </a:t>
            </a:r>
            <a:r>
              <a:rPr lang="sv-SE" dirty="0">
                <a:solidFill>
                  <a:schemeClr val="tx1"/>
                </a:solidFill>
                <a:cs typeface="Traditional Arabic" pitchFamily="18" charset="-78"/>
              </a:rPr>
              <a:t>förståelse för det sociala </a:t>
            </a:r>
            <a:r>
              <a:rPr lang="sv-SE" dirty="0" smtClean="0">
                <a:solidFill>
                  <a:schemeClr val="tx1"/>
                </a:solidFill>
                <a:cs typeface="Traditional Arabic" pitchFamily="18" charset="-78"/>
              </a:rPr>
              <a:t>och </a:t>
            </a:r>
            <a:r>
              <a:rPr lang="sv-SE" dirty="0">
                <a:solidFill>
                  <a:schemeClr val="tx1"/>
                </a:solidFill>
                <a:cs typeface="Traditional Arabic" pitchFamily="18" charset="-78"/>
              </a:rPr>
              <a:t>politiska </a:t>
            </a:r>
            <a:r>
              <a:rPr lang="sv-SE" dirty="0" smtClean="0">
                <a:solidFill>
                  <a:schemeClr val="tx1"/>
                </a:solidFill>
                <a:cs typeface="Traditional Arabic" pitchFamily="18" charset="-78"/>
              </a:rPr>
              <a:t>sammanhang där </a:t>
            </a:r>
            <a:r>
              <a:rPr lang="sv-SE" dirty="0">
                <a:solidFill>
                  <a:schemeClr val="tx1"/>
                </a:solidFill>
                <a:cs typeface="Traditional Arabic" pitchFamily="18" charset="-78"/>
              </a:rPr>
              <a:t>vården äger rum</a:t>
            </a:r>
            <a:r>
              <a:rPr lang="sv-SE" dirty="0" smtClean="0">
                <a:solidFill>
                  <a:schemeClr val="tx1"/>
                </a:solidFill>
                <a:cs typeface="Traditional Arabic" pitchFamily="18" charset="-78"/>
              </a:rPr>
              <a:t>.”</a:t>
            </a:r>
          </a:p>
          <a:p>
            <a:pPr marL="0" indent="0">
              <a:buNone/>
            </a:pPr>
            <a:r>
              <a:rPr lang="sv-SE" sz="1600" i="1" dirty="0" err="1" smtClean="0">
                <a:solidFill>
                  <a:schemeClr val="tx1"/>
                </a:solidFill>
                <a:cs typeface="Traditional Arabic" pitchFamily="18" charset="-78"/>
              </a:rPr>
              <a:t>Miers</a:t>
            </a:r>
            <a:r>
              <a:rPr lang="sv-SE" sz="1600" i="1" dirty="0" smtClean="0">
                <a:solidFill>
                  <a:schemeClr val="tx1"/>
                </a:solidFill>
                <a:cs typeface="Traditional Arabic" pitchFamily="18" charset="-78"/>
              </a:rPr>
              <a:t> </a:t>
            </a:r>
            <a:r>
              <a:rPr lang="sv-SE" sz="1600" i="1" dirty="0">
                <a:solidFill>
                  <a:schemeClr val="tx1"/>
                </a:solidFill>
                <a:cs typeface="Traditional Arabic" pitchFamily="18" charset="-78"/>
              </a:rPr>
              <a:t>2002</a:t>
            </a:r>
          </a:p>
          <a:p>
            <a:pPr marL="0" indent="0">
              <a:buNone/>
            </a:pP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594920" y="4509120"/>
            <a:ext cx="4225552" cy="201622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500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Våra strategiska utgångspunkter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måste se på oss själva som ledare och vara </a:t>
            </a:r>
            <a:r>
              <a:rPr lang="sv-SE" dirty="0" smtClean="0"/>
              <a:t>modiga.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Vi behöver våga påverka på alla nivåer </a:t>
            </a:r>
            <a:r>
              <a:rPr lang="sv-SE" dirty="0" smtClean="0"/>
              <a:t>samtidigt.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Chefer och ledare är en avgörande kraft för </a:t>
            </a:r>
            <a:r>
              <a:rPr lang="sv-SE" dirty="0" smtClean="0"/>
              <a:t>påverkan.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Vårdförbundets utbildningar för förtroendevalda ska ge en gemensam plattform utifrån vår </a:t>
            </a:r>
            <a:r>
              <a:rPr lang="sv-SE" dirty="0" err="1" smtClean="0"/>
              <a:t>vårdpolitik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Vi behöver samarbeta med </a:t>
            </a:r>
            <a:r>
              <a:rPr lang="sv-SE" dirty="0" smtClean="0"/>
              <a:t>andra.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2524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Påverka där du är 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936278"/>
              </p:ext>
            </p:extLst>
          </p:nvPr>
        </p:nvGraphicFramePr>
        <p:xfrm>
          <a:off x="501650" y="1836738"/>
          <a:ext cx="7475538" cy="444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2200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som är yrkesutövare i vården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2846" y="1268760"/>
            <a:ext cx="7475538" cy="5184576"/>
          </a:xfrm>
        </p:spPr>
        <p:txBody>
          <a:bodyPr/>
          <a:lstStyle/>
          <a:p>
            <a:r>
              <a:rPr lang="sv-SE" sz="1800" dirty="0" smtClean="0"/>
              <a:t>Ta </a:t>
            </a:r>
            <a:r>
              <a:rPr lang="sv-SE" sz="1800" dirty="0"/>
              <a:t>upp med din chef och dina kollegor att du tycker ni ska införa personcentrerad vård. </a:t>
            </a:r>
            <a:endParaRPr lang="sv-SE" sz="1800" dirty="0" smtClean="0"/>
          </a:p>
          <a:p>
            <a:endParaRPr lang="sv-SE" sz="1800" dirty="0"/>
          </a:p>
          <a:p>
            <a:r>
              <a:rPr lang="sv-SE" sz="1800" dirty="0" smtClean="0"/>
              <a:t>Föreslå </a:t>
            </a:r>
            <a:r>
              <a:rPr lang="sv-SE" sz="1800" dirty="0"/>
              <a:t>att ni ska starta en studiecirkel/bokcirkel på din arbetsplats för att fördjupa er i personcentrerad vård. </a:t>
            </a:r>
            <a:endParaRPr lang="sv-SE" sz="1800" dirty="0" smtClean="0"/>
          </a:p>
          <a:p>
            <a:endParaRPr lang="sv-SE" sz="1800" dirty="0"/>
          </a:p>
          <a:p>
            <a:r>
              <a:rPr lang="sv-SE" sz="1800" dirty="0" smtClean="0"/>
              <a:t>Ta </a:t>
            </a:r>
            <a:r>
              <a:rPr lang="sv-SE" sz="1800" dirty="0"/>
              <a:t>kontakt med Vårdförbundets förtroendevalda på din arbetsplats för stöd i processen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Erbjud </a:t>
            </a:r>
            <a:r>
              <a:rPr lang="sv-SE" sz="1800" dirty="0"/>
              <a:t>dig att vara förändringsledare och ta extra ansvar för processen. Bilda gärna en grupp med kollegor som också vill vara förändringsledare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 smtClean="0"/>
              <a:t>Sök </a:t>
            </a:r>
            <a:r>
              <a:rPr lang="sv-SE" sz="1800" dirty="0"/>
              <a:t>kontakt med andra som startat eller infört personcentrerad </a:t>
            </a:r>
            <a:r>
              <a:rPr lang="sv-SE" sz="1800" dirty="0" smtClean="0"/>
              <a:t>vård.</a:t>
            </a:r>
          </a:p>
          <a:p>
            <a:endParaRPr lang="sv-SE" sz="1800" dirty="0"/>
          </a:p>
          <a:p>
            <a:pPr lvl="0"/>
            <a:r>
              <a:rPr lang="sv-SE" sz="1800" dirty="0"/>
              <a:t>Ha tålamod, ibland </a:t>
            </a:r>
            <a:r>
              <a:rPr lang="sv-SE" sz="1800" dirty="0" smtClean="0"/>
              <a:t>kan det ta tid att komma </a:t>
            </a:r>
            <a:r>
              <a:rPr lang="sv-SE" sz="1800" dirty="0"/>
              <a:t>igång!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09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som är chef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7475538" cy="4450520"/>
          </a:xfrm>
        </p:spPr>
        <p:txBody>
          <a:bodyPr/>
          <a:lstStyle/>
          <a:p>
            <a:r>
              <a:rPr lang="sv-SE" sz="1800" dirty="0" smtClean="0"/>
              <a:t>Ta </a:t>
            </a:r>
            <a:r>
              <a:rPr lang="sv-SE" sz="1800" dirty="0"/>
              <a:t>upp med din chef att du tycker ni ska införa personcentrerad vård. Det är viktigt att hela ledningen står bakom förändringsarbetet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Ta </a:t>
            </a:r>
            <a:r>
              <a:rPr lang="sv-SE" sz="1800" dirty="0"/>
              <a:t>upp med medarbetarna att du tycker ni ska införa personcentrerad vård. Identifiera nyckelpersoner som kan vara drivande i arbetet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r>
              <a:rPr lang="sv-SE" sz="1800" dirty="0" smtClean="0"/>
              <a:t> </a:t>
            </a:r>
            <a:endParaRPr lang="sv-SE" sz="1800" dirty="0"/>
          </a:p>
          <a:p>
            <a:r>
              <a:rPr lang="sv-SE" sz="1800" dirty="0" smtClean="0"/>
              <a:t>Starta </a:t>
            </a:r>
            <a:r>
              <a:rPr lang="sv-SE" sz="1800" dirty="0"/>
              <a:t>en studiecirkel/bokcirkel med medarbetarna på din enhet för att fördjupa er i personcentrerad vård. </a:t>
            </a: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Föreslå </a:t>
            </a:r>
            <a:r>
              <a:rPr lang="sv-SE" sz="1800" dirty="0"/>
              <a:t>gärna studiecirkel/bokcirkel i er ledningsgrupp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/>
              <a:t>Ta kontakt med Vårdförbundets förtroendevalda på din arbetsplats för stöd i processen.</a:t>
            </a:r>
          </a:p>
          <a:p>
            <a:pPr marL="0" indent="0">
              <a:buNone/>
            </a:pPr>
            <a:endParaRPr lang="sv-SE" sz="1800" dirty="0"/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538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Svensk vård behöver ställa om!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5033720" cy="428148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Ett genomgripande systemskifte behövs som möjliggör: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En jämlik </a:t>
            </a:r>
            <a:r>
              <a:rPr lang="sv-SE" dirty="0" smtClean="0"/>
              <a:t>hälsa.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En hälsosam vårdmiljö &amp; en säker </a:t>
            </a:r>
            <a:r>
              <a:rPr lang="sv-SE" dirty="0" smtClean="0"/>
              <a:t>kompetensförsörjning.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En stark välfärd där våra gemensamma resurser tas </a:t>
            </a:r>
            <a:r>
              <a:rPr lang="sv-SE" dirty="0" smtClean="0"/>
              <a:t>tillvara.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9526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Forts. du </a:t>
            </a:r>
            <a:r>
              <a:rPr lang="sv-SE" dirty="0"/>
              <a:t>som är chef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124744"/>
            <a:ext cx="7475538" cy="4594536"/>
          </a:xfrm>
        </p:spPr>
        <p:txBody>
          <a:bodyPr/>
          <a:lstStyle/>
          <a:p>
            <a:r>
              <a:rPr lang="sv-SE" sz="1800" dirty="0" smtClean="0"/>
              <a:t>Ta </a:t>
            </a:r>
            <a:r>
              <a:rPr lang="sv-SE" sz="1800" dirty="0"/>
              <a:t>upp att du vill införa personcentrerad vård i er </a:t>
            </a:r>
            <a:r>
              <a:rPr lang="sv-SE" sz="1800" dirty="0" smtClean="0"/>
              <a:t>samverkansgrupp </a:t>
            </a:r>
            <a:r>
              <a:rPr lang="sv-SE" sz="1800" dirty="0"/>
              <a:t>med de fackliga organisationerna och samverka om formerna för införandet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Sök </a:t>
            </a:r>
            <a:r>
              <a:rPr lang="sv-SE" sz="1800" dirty="0"/>
              <a:t>kontakt med andra chefer som genomfört förändringsarbetet för en personcentrerad vård. Skapa ett nätverk där du kan hämta idéer och energi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Ge </a:t>
            </a:r>
            <a:r>
              <a:rPr lang="sv-SE" sz="1800" dirty="0"/>
              <a:t>tid för förbättringsarbetet och låt alla medarbetare äga och driva </a:t>
            </a:r>
            <a:r>
              <a:rPr lang="sv-SE" sz="1800" dirty="0" smtClean="0"/>
              <a:t>det. Ta till vara deras erfarenheter och upplevelser.</a:t>
            </a: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Ta </a:t>
            </a:r>
            <a:r>
              <a:rPr lang="sv-SE" sz="1800" dirty="0"/>
              <a:t>tillvara patienters erfarenheter av vården. Bilda gärna ett patientråd som kan vara innovatörer i er process. </a:t>
            </a: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Dokumentera </a:t>
            </a:r>
            <a:r>
              <a:rPr lang="sv-SE" sz="1800" dirty="0"/>
              <a:t>och följ era </a:t>
            </a:r>
            <a:r>
              <a:rPr lang="sv-SE" sz="1800" dirty="0" smtClean="0"/>
              <a:t>resultat.</a:t>
            </a:r>
          </a:p>
          <a:p>
            <a:endParaRPr lang="sv-SE" sz="1800" dirty="0"/>
          </a:p>
          <a:p>
            <a:r>
              <a:rPr lang="sv-SE" sz="1800" dirty="0" smtClean="0"/>
              <a:t>Var uthållig.</a:t>
            </a:r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3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Du som representerar vårdgivaren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268760"/>
            <a:ext cx="7475538" cy="4450520"/>
          </a:xfrm>
        </p:spPr>
        <p:txBody>
          <a:bodyPr/>
          <a:lstStyle/>
          <a:p>
            <a:r>
              <a:rPr lang="sv-SE" sz="1800" dirty="0" smtClean="0"/>
              <a:t>Undersök </a:t>
            </a:r>
            <a:r>
              <a:rPr lang="sv-SE" sz="1800" dirty="0"/>
              <a:t>om någon enhet i era verksamheter arbetar personcentrerat. Lyft fram goda exempel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Bygg </a:t>
            </a:r>
            <a:r>
              <a:rPr lang="sv-SE" sz="1800" dirty="0"/>
              <a:t>kunskap om personcentrerad vård </a:t>
            </a:r>
            <a:r>
              <a:rPr lang="sv-SE" sz="1800" dirty="0" smtClean="0"/>
              <a:t>både bland  tjänstemän </a:t>
            </a:r>
            <a:r>
              <a:rPr lang="sv-SE" sz="1800" dirty="0"/>
              <a:t>och bland politiskt förtroendevalda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Ta </a:t>
            </a:r>
            <a:r>
              <a:rPr lang="sv-SE" sz="1800" dirty="0"/>
              <a:t>upp att du vill införa personcentrerad vård i samverkansgrupper med de fackliga organisationerna och samverka om formerna för införandet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 smtClean="0"/>
          </a:p>
          <a:p>
            <a:r>
              <a:rPr lang="sv-SE" sz="1800" dirty="0"/>
              <a:t>Fatta politikiskt beslut om att </a:t>
            </a:r>
            <a:r>
              <a:rPr lang="sv-SE" sz="1800" dirty="0" smtClean="0"/>
              <a:t>era verksamheter </a:t>
            </a:r>
            <a:r>
              <a:rPr lang="sv-SE" sz="1800" dirty="0"/>
              <a:t>ska leverera en personcentrerad vård. </a:t>
            </a: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Avsätt ekonomi för omställningsarbetet till </a:t>
            </a:r>
            <a:r>
              <a:rPr lang="sv-SE" sz="1800" dirty="0"/>
              <a:t>personcentrerad vård </a:t>
            </a:r>
            <a:r>
              <a:rPr lang="sv-SE" sz="1800" dirty="0" smtClean="0"/>
              <a:t>och </a:t>
            </a:r>
            <a:r>
              <a:rPr lang="sv-SE" sz="1800" dirty="0"/>
              <a:t>kommunicera att ni ser det som viktigt. </a:t>
            </a:r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2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Forts. du </a:t>
            </a:r>
            <a:r>
              <a:rPr lang="sv-SE" dirty="0"/>
              <a:t>som </a:t>
            </a:r>
            <a:r>
              <a:rPr lang="sv-SE" dirty="0" err="1" smtClean="0"/>
              <a:t>repr</a:t>
            </a:r>
            <a:r>
              <a:rPr lang="sv-SE" dirty="0" smtClean="0"/>
              <a:t>. </a:t>
            </a:r>
            <a:r>
              <a:rPr lang="sv-SE" dirty="0"/>
              <a:t>vårdgivaren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1340768"/>
            <a:ext cx="7475538" cy="4882568"/>
          </a:xfrm>
        </p:spPr>
        <p:txBody>
          <a:bodyPr/>
          <a:lstStyle/>
          <a:p>
            <a:r>
              <a:rPr lang="sv-SE" sz="1800" dirty="0" smtClean="0"/>
              <a:t>Stöd </a:t>
            </a:r>
            <a:r>
              <a:rPr lang="sv-SE" sz="1800" dirty="0"/>
              <a:t>de chefer som tillämpar ett personcentrerat ledarskap och som arbetar för att införa personcentrerad vård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Se </a:t>
            </a:r>
            <a:r>
              <a:rPr lang="sv-SE" sz="1800" dirty="0"/>
              <a:t>till att era chefs-/ledarutvecklingsprogram är inriktade på att utveckla ett personcentrerat ledarskap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Se </a:t>
            </a:r>
            <a:r>
              <a:rPr lang="sv-SE" sz="1800" dirty="0"/>
              <a:t>till att samtliga styrdokument utformas utifrån och leder mot en personcentrerad vård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Se </a:t>
            </a:r>
            <a:r>
              <a:rPr lang="sv-SE" sz="1800" dirty="0"/>
              <a:t>till att uppföljningsindikatorer stimulerar en personcentrerad vård</a:t>
            </a:r>
            <a:r>
              <a:rPr lang="sv-SE" sz="1800" dirty="0" smtClean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1800" dirty="0" smtClean="0"/>
              <a:t>Ta </a:t>
            </a:r>
            <a:r>
              <a:rPr lang="sv-SE" sz="1800" dirty="0"/>
              <a:t>tillvara patienters och närståendes synpunkter på vården. Exempelvis genom att skapa ett </a:t>
            </a:r>
            <a:r>
              <a:rPr lang="sv-SE" sz="1800" dirty="0" smtClean="0"/>
              <a:t>patientråd.</a:t>
            </a:r>
          </a:p>
          <a:p>
            <a:endParaRPr lang="sv-SE" sz="1800" dirty="0"/>
          </a:p>
          <a:p>
            <a:r>
              <a:rPr lang="sv-SE" sz="1800" dirty="0" smtClean="0"/>
              <a:t>Se </a:t>
            </a:r>
            <a:r>
              <a:rPr lang="sv-SE" sz="1800" dirty="0"/>
              <a:t>till att det finns uppdrag att samverka mellan olika delar i vårdkedjan och med andra </a:t>
            </a:r>
            <a:r>
              <a:rPr lang="sv-SE" sz="1800" dirty="0" smtClean="0"/>
              <a:t>huvudmän.</a:t>
            </a:r>
            <a:endParaRPr lang="sv-SE" sz="1800" dirty="0"/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500400" y="6307200"/>
            <a:ext cx="5284800" cy="36000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49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t="13310" r="27255" b="199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548680"/>
            <a:ext cx="7475538" cy="331236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chemeClr val="bg1"/>
                </a:solidFill>
              </a:rPr>
              <a:t>”Våga prova du också!”</a:t>
            </a:r>
          </a:p>
          <a:p>
            <a:pPr marL="0" indent="0">
              <a:buNone/>
            </a:pPr>
            <a:r>
              <a:rPr lang="sv-SE" sz="1600" dirty="0" smtClean="0">
                <a:solidFill>
                  <a:schemeClr val="bg1"/>
                </a:solidFill>
              </a:rPr>
              <a:t>Maria Svensson, leg. sjuksköterska</a:t>
            </a: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252355" y="404664"/>
            <a:ext cx="3600400" cy="100811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Vårdens paradigmskifte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650" y="1836000"/>
            <a:ext cx="8750870" cy="445052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Från					Till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Organisationsfokus                        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	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Personfokus</a:t>
            </a:r>
            <a:endParaRPr lang="sv-SE" dirty="0">
              <a:solidFill>
                <a:schemeClr val="bg1">
                  <a:lumMod val="50000"/>
                </a:schemeClr>
              </a:solidFill>
              <a:latin typeface="Gill Alt One M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Sjukdom och diagnos			Hälsa och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helhet</a:t>
            </a:r>
            <a:endParaRPr lang="sv-SE" dirty="0">
              <a:solidFill>
                <a:schemeClr val="bg1">
                  <a:lumMod val="50000"/>
                </a:schemeClr>
              </a:solidFill>
              <a:latin typeface="Gill Alt One M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Hierarkier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	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Team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Insatsuppdelad &amp;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</a:rPr>
              <a:t>episodisk		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Sammanhållen &amp; sömlös </a:t>
            </a:r>
            <a:endParaRPr lang="sv-SE" dirty="0">
              <a:solidFill>
                <a:schemeClr val="bg1">
                  <a:lumMod val="50000"/>
                </a:schemeClr>
              </a:solidFill>
              <a:latin typeface="Gill Alt One MT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Styrning med fokus på 		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Styrning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för </a:t>
            </a:r>
            <a:br>
              <a:rPr lang="sv-SE" dirty="0">
                <a:solidFill>
                  <a:schemeClr val="bg1">
                    <a:lumMod val="50000"/>
                  </a:schemeClr>
                </a:solidFill>
                <a:latin typeface="Gill Alt One MT"/>
              </a:rPr>
            </a:b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kostnad </a:t>
            </a:r>
            <a:r>
              <a:rPr lang="sv-SE" dirty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&amp; produktion 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Gill Alt One MT"/>
              </a:rPr>
              <a:t>			innovation &amp; person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  <a:p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Höger 5"/>
          <p:cNvSpPr/>
          <p:nvPr/>
        </p:nvSpPr>
        <p:spPr>
          <a:xfrm>
            <a:off x="4211960" y="2465713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Höger 6"/>
          <p:cNvSpPr/>
          <p:nvPr/>
        </p:nvSpPr>
        <p:spPr>
          <a:xfrm>
            <a:off x="4211960" y="2979022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>
            <a:off x="4211960" y="3438819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Höger 8"/>
          <p:cNvSpPr/>
          <p:nvPr/>
        </p:nvSpPr>
        <p:spPr>
          <a:xfrm>
            <a:off x="4211960" y="3959951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 9"/>
          <p:cNvSpPr/>
          <p:nvPr/>
        </p:nvSpPr>
        <p:spPr>
          <a:xfrm>
            <a:off x="4211960" y="4455042"/>
            <a:ext cx="576064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040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0816" cy="6858000"/>
          </a:xfrm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501650" y="1836000"/>
            <a:ext cx="7475538" cy="445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24000" indent="-144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800" kern="1200" baseline="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468000" indent="-108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 baseline="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648000" indent="-1080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600" kern="1200" baseline="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28000" indent="-1080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tabLst/>
              <a:defRPr sz="1600" kern="1200" baseline="0">
                <a:solidFill>
                  <a:srgbClr val="6060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01650" y="4944650"/>
            <a:ext cx="43583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smtClean="0"/>
              <a:t>”Hälsa </a:t>
            </a:r>
            <a:r>
              <a:rPr lang="sv-SE" sz="2200" dirty="0"/>
              <a:t>är att i glädje </a:t>
            </a:r>
            <a:endParaRPr lang="sv-SE" sz="2200" dirty="0" smtClean="0"/>
          </a:p>
          <a:p>
            <a:r>
              <a:rPr lang="sv-SE" sz="2200" dirty="0" smtClean="0"/>
              <a:t>ta </a:t>
            </a:r>
            <a:r>
              <a:rPr lang="sv-SE" sz="2200" dirty="0"/>
              <a:t>sig an sina </a:t>
            </a:r>
            <a:r>
              <a:rPr lang="sv-SE" sz="2200" dirty="0" smtClean="0"/>
              <a:t>livsuppgifter”</a:t>
            </a:r>
            <a:endParaRPr lang="sv-SE" sz="2200" dirty="0"/>
          </a:p>
          <a:p>
            <a:r>
              <a:rPr lang="sv-SE" sz="1600" i="1" dirty="0" smtClean="0"/>
              <a:t>Hans-Georg </a:t>
            </a:r>
            <a:r>
              <a:rPr lang="sv-SE" sz="1600" i="1" dirty="0" err="1"/>
              <a:t>Gadamer</a:t>
            </a:r>
            <a:endParaRPr lang="sv-SE" sz="1600" i="1" dirty="0"/>
          </a:p>
          <a:p>
            <a:endParaRPr lang="sv-SE" dirty="0" err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23528" y="4797152"/>
            <a:ext cx="3888110" cy="136815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78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Jämlik hälsa är målet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Alla människor har samma värde och samma rätt till </a:t>
            </a:r>
            <a:r>
              <a:rPr lang="sv-SE" dirty="0" smtClean="0"/>
              <a:t>hälsa.</a:t>
            </a:r>
          </a:p>
          <a:p>
            <a:endParaRPr lang="sv-SE" dirty="0" smtClean="0"/>
          </a:p>
          <a:p>
            <a:r>
              <a:rPr lang="sv-SE" dirty="0" smtClean="0"/>
              <a:t>Alla </a:t>
            </a:r>
            <a:r>
              <a:rPr lang="sv-SE" dirty="0"/>
              <a:t>människor har förmågor och resurser och ska respekteras för det. 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Därför </a:t>
            </a:r>
            <a:r>
              <a:rPr lang="sv-SE" dirty="0"/>
              <a:t>ska det övergripande målet för vården vara en jämlik hälsa i befolkningen. </a:t>
            </a:r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522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Hälsan är ojämnt fördelad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>
          <a:xfrm>
            <a:off x="3714744" y="1844675"/>
            <a:ext cx="4817696" cy="428148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Folkhälsan i Sverige har förbättrats, </a:t>
            </a:r>
            <a:r>
              <a:rPr lang="sv-SE" dirty="0" smtClean="0"/>
              <a:t>men hälsan </a:t>
            </a:r>
            <a:r>
              <a:rPr lang="sv-SE" dirty="0"/>
              <a:t>är inte jämt </a:t>
            </a:r>
            <a:r>
              <a:rPr lang="sv-SE" dirty="0" smtClean="0"/>
              <a:t>fördelad:</a:t>
            </a:r>
            <a:endParaRPr lang="sv-SE" dirty="0"/>
          </a:p>
          <a:p>
            <a:endParaRPr lang="sv-SE" dirty="0"/>
          </a:p>
          <a:p>
            <a:r>
              <a:rPr lang="sv-SE" dirty="0"/>
              <a:t>Längre utbildning = bättre </a:t>
            </a:r>
            <a:r>
              <a:rPr lang="sv-SE" dirty="0" smtClean="0"/>
              <a:t>hälsa.</a:t>
            </a:r>
            <a:endParaRPr lang="sv-SE" dirty="0"/>
          </a:p>
          <a:p>
            <a:endParaRPr lang="sv-SE" dirty="0"/>
          </a:p>
          <a:p>
            <a:r>
              <a:rPr lang="sv-SE" dirty="0"/>
              <a:t>Kvinnor har sämre hälsoutveckling än </a:t>
            </a:r>
            <a:r>
              <a:rPr lang="sv-SE" dirty="0" smtClean="0"/>
              <a:t>män.</a:t>
            </a:r>
            <a:endParaRPr lang="sv-SE" dirty="0"/>
          </a:p>
          <a:p>
            <a:endParaRPr lang="sv-SE" dirty="0"/>
          </a:p>
          <a:p>
            <a:r>
              <a:rPr lang="sv-SE" dirty="0"/>
              <a:t>Psykiskt sjuka har överdödlighet i somatiska </a:t>
            </a:r>
            <a:r>
              <a:rPr lang="sv-SE" dirty="0" smtClean="0"/>
              <a:t>sjukdomar.</a:t>
            </a:r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6463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Kompensatoriskt uppdrag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”Vården måste då anpassa form och innehåll efter vilka resurser och förmågor befolkningen i ett visst område har, samt utifrån varje enskild persons resurser och förmågor och kompensera där förmågorna </a:t>
            </a:r>
            <a:r>
              <a:rPr lang="sv-SE" dirty="0" smtClean="0"/>
              <a:t>sviktar.”</a:t>
            </a:r>
            <a:endParaRPr lang="sv-SE" dirty="0"/>
          </a:p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bild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9646466"/>
      </p:ext>
    </p:extLst>
  </p:cSld>
  <p:clrMapOvr>
    <a:masterClrMapping/>
  </p:clrMapOvr>
</p:sld>
</file>

<file path=ppt/theme/theme1.xml><?xml version="1.0" encoding="utf-8"?>
<a:theme xmlns:a="http://schemas.openxmlformats.org/drawingml/2006/main" name="Vårdförbundet">
  <a:themeElements>
    <a:clrScheme name="Vårdförbundet - Färgschem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5172"/>
      </a:accent1>
      <a:accent2>
        <a:srgbClr val="9A48CF"/>
      </a:accent2>
      <a:accent3>
        <a:srgbClr val="CCA2E7"/>
      </a:accent3>
      <a:accent4>
        <a:srgbClr val="009DFF"/>
      </a:accent4>
      <a:accent5>
        <a:srgbClr val="9CD9FF"/>
      </a:accent5>
      <a:accent6>
        <a:srgbClr val="B0B2B3"/>
      </a:accent6>
      <a:hlink>
        <a:srgbClr val="0000FF"/>
      </a:hlink>
      <a:folHlink>
        <a:srgbClr val="800080"/>
      </a:folHlink>
    </a:clrScheme>
    <a:fontScheme name="Vårdförbundet -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Vårdförbundet</Template>
  <TotalTime>746</TotalTime>
  <Words>1664</Words>
  <Application>Microsoft Office PowerPoint</Application>
  <PresentationFormat>Bildspel på skärmen (4:3)</PresentationFormat>
  <Paragraphs>245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43</vt:i4>
      </vt:variant>
    </vt:vector>
  </HeadingPairs>
  <TitlesOfParts>
    <vt:vector size="44" baseType="lpstr">
      <vt:lpstr>Vårdförbundet</vt:lpstr>
      <vt:lpstr>Personcentrerad vård och jämlik hälsa - Vårdförbundets idé om vården</vt:lpstr>
      <vt:lpstr>Personcentrerad vård  och jämlik hälsa</vt:lpstr>
      <vt:lpstr>Varför en idé om vården?</vt:lpstr>
      <vt:lpstr>Svensk vård behöver ställa om!</vt:lpstr>
      <vt:lpstr>Vårdens paradigmskifte</vt:lpstr>
      <vt:lpstr>PowerPoint-presentation</vt:lpstr>
      <vt:lpstr>Jämlik hälsa är målet</vt:lpstr>
      <vt:lpstr>Hälsan är ojämnt fördelad</vt:lpstr>
      <vt:lpstr>Kompensatoriskt uppdrag</vt:lpstr>
      <vt:lpstr>Idag slösar vi med vårdens resurser</vt:lpstr>
      <vt:lpstr>Insatsuppdelad och episodisk</vt:lpstr>
      <vt:lpstr>PowerPoint-presentation</vt:lpstr>
      <vt:lpstr>Etik</vt:lpstr>
      <vt:lpstr>Personcentrerad vård</vt:lpstr>
      <vt:lpstr>Ett etiskt förhållningssätt</vt:lpstr>
      <vt:lpstr>Från patient till person</vt:lpstr>
      <vt:lpstr>Alla relationer ska utgå från personcentrerat förhållningssätt</vt:lpstr>
      <vt:lpstr>PowerPoint-presentation</vt:lpstr>
      <vt:lpstr>Praktik</vt:lpstr>
      <vt:lpstr>Berättelsen </vt:lpstr>
      <vt:lpstr>Tid för mötet</vt:lpstr>
      <vt:lpstr>Teamets samlade kunskap – ett partnerskap </vt:lpstr>
      <vt:lpstr>Partnerskapet – ömsesidigt förtroende</vt:lpstr>
      <vt:lpstr>PowerPoint-presentation</vt:lpstr>
      <vt:lpstr>Dokumentation och överenskommelse </vt:lpstr>
      <vt:lpstr>Hur kan en överenskommelse se ut?</vt:lpstr>
      <vt:lpstr>En sammanhållen och sömlös vård</vt:lpstr>
      <vt:lpstr>Bättre resultat för alla – högre kvalitet på vården</vt:lpstr>
      <vt:lpstr>PowerPoint-presentation</vt:lpstr>
      <vt:lpstr>Kortare vårdtider</vt:lpstr>
      <vt:lpstr>Bäst resultat för de äldsta</vt:lpstr>
      <vt:lpstr>Lägre kostnader</vt:lpstr>
      <vt:lpstr>PowerPoint-presentation</vt:lpstr>
      <vt:lpstr>Demokrati</vt:lpstr>
      <vt:lpstr>PowerPoint-presentation</vt:lpstr>
      <vt:lpstr>Våra strategiska utgångspunkter</vt:lpstr>
      <vt:lpstr>Påverka där du är </vt:lpstr>
      <vt:lpstr>Du som är yrkesutövare i vården</vt:lpstr>
      <vt:lpstr>Du som är chef</vt:lpstr>
      <vt:lpstr>Forts. du som är chef</vt:lpstr>
      <vt:lpstr>Du som representerar vårdgivaren </vt:lpstr>
      <vt:lpstr>Forts. du som repr. vårdgivaren </vt:lpstr>
      <vt:lpstr>PowerPoint-presentation</vt:lpstr>
    </vt:vector>
  </TitlesOfParts>
  <Company>Vårdförbundet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Personcentrerad vård och jämlik hälsa</dc:title>
  <dc:creator>LDAdmin</dc:creator>
  <cp:keywords>PowerPointmall - Vårdförbundet</cp:keywords>
  <cp:lastModifiedBy>Anna Olsson</cp:lastModifiedBy>
  <cp:revision>54</cp:revision>
  <dcterms:created xsi:type="dcterms:W3CDTF">2015-05-26T08:22:44Z</dcterms:created>
  <dcterms:modified xsi:type="dcterms:W3CDTF">2016-04-19T13:10:49Z</dcterms:modified>
</cp:coreProperties>
</file>