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82" r:id="rId3"/>
    <p:sldId id="284" r:id="rId4"/>
    <p:sldId id="285" r:id="rId5"/>
    <p:sldId id="283" r:id="rId6"/>
    <p:sldId id="264" r:id="rId7"/>
    <p:sldId id="267" r:id="rId8"/>
    <p:sldId id="286" r:id="rId9"/>
    <p:sldId id="265" r:id="rId10"/>
    <p:sldId id="266" r:id="rId11"/>
    <p:sldId id="280" r:id="rId12"/>
    <p:sldId id="281" r:id="rId13"/>
    <p:sldId id="271" r:id="rId14"/>
    <p:sldId id="277" r:id="rId15"/>
    <p:sldId id="269" r:id="rId16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717C09-0231-66CF-596B-E57CA525C88C}" name="Alma Kastlander" initials="AK" userId="S::alma.kastlander@vardforbundet.se::8f2d42d9-4c7a-42f4-a0e5-a542eff65abc" providerId="AD"/>
  <p188:author id="{B1EF0CEB-0568-0330-862D-664600496AE2}" name="Fredrik Nilsson" initials="FN" userId="S::fredrik.nilsson@vardforbundet.se::509f1887-cd36-461d-b535-25a994cb76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0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d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9BC6345-12F8-4381-9332-70F59B393D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 descr="En bild som visar tecken, ritning, boll, spelare&#10;&#10;Automatiskt genererad beskrivning">
            <a:extLst>
              <a:ext uri="{FF2B5EF4-FFF2-40B4-BE49-F238E27FC236}">
                <a16:creationId xmlns:a16="http://schemas.microsoft.com/office/drawing/2014/main" id="{EC5EB3B9-8AA1-455D-A6FB-AA447F500C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00" y="1449000"/>
            <a:ext cx="396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1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m liggande bild,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1C974A-3CEA-4A42-ACDA-6E7DC7A4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00" y="2520000"/>
            <a:ext cx="4117200" cy="3435120"/>
          </a:xfrm>
          <a:noFill/>
        </p:spPr>
        <p:txBody>
          <a:bodyPr anchor="t" anchorCtr="0">
            <a:noAutofit/>
          </a:bodyPr>
          <a:lstStyle>
            <a:lvl1pPr>
              <a:lnSpc>
                <a:spcPts val="3200"/>
              </a:lnSpc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3">
            <a:extLst>
              <a:ext uri="{FF2B5EF4-FFF2-40B4-BE49-F238E27FC236}">
                <a16:creationId xmlns:a16="http://schemas.microsoft.com/office/drawing/2014/main" id="{7673BD5F-FDC9-5F3F-4158-46EF7AB6AC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57947"/>
            <a:ext cx="6096000" cy="3960000"/>
          </a:xfrm>
          <a:prstGeom prst="rect">
            <a:avLst/>
          </a:prstGeom>
          <a:blipFill>
            <a:blip r:embed="rId3"/>
            <a:srcRect/>
            <a:stretch>
              <a:fillRect t="-1313" b="-1313"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71023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m liggande bild, v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1C974A-3CEA-4A42-ACDA-6E7DC7A4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00" y="2520000"/>
            <a:ext cx="4117200" cy="3435120"/>
          </a:xfrm>
          <a:noFill/>
        </p:spPr>
        <p:txBody>
          <a:bodyPr anchor="t" anchorCtr="0">
            <a:noAutofit/>
          </a:bodyPr>
          <a:lstStyle>
            <a:lvl1pPr>
              <a:lnSpc>
                <a:spcPts val="32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3">
            <a:extLst>
              <a:ext uri="{FF2B5EF4-FFF2-40B4-BE49-F238E27FC236}">
                <a16:creationId xmlns:a16="http://schemas.microsoft.com/office/drawing/2014/main" id="{6223035A-47BF-3E61-73FB-03A17B7D49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57947"/>
            <a:ext cx="6096000" cy="3960000"/>
          </a:xfrm>
          <a:prstGeom prst="rect">
            <a:avLst/>
          </a:prstGeom>
          <a:blipFill>
            <a:blip r:embed="rId3"/>
            <a:srcRect/>
            <a:stretch>
              <a:fillRect t="-1313" b="-1313"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607051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 stående bild, 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2CE880A-61BF-CF47-8AF5-4C892AA75F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80000" cy="6678000"/>
          </a:xfrm>
          <a:prstGeom prst="rect">
            <a:avLst/>
          </a:prstGeom>
          <a:blipFill>
            <a:blip r:embed="rId3"/>
            <a:srcRect/>
            <a:stretch>
              <a:fillRect t="-2535" b="-2535"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B88279D4-7E90-5940-9BC2-516A07100712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219470" y="1439650"/>
            <a:ext cx="5575300" cy="1000604"/>
          </a:xfrm>
        </p:spPr>
        <p:txBody>
          <a:bodyPr anchor="b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1E064AB-685B-4247-97AF-ACBA664C37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9700" y="2439988"/>
            <a:ext cx="5575300" cy="6030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här för att skriva ingressen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97C23B38-E81B-C248-BB27-A72734C0FC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9700" y="3043238"/>
            <a:ext cx="5575300" cy="28628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4580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 stående bild,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12" name="Rubrik 11">
            <a:extLst>
              <a:ext uri="{FF2B5EF4-FFF2-40B4-BE49-F238E27FC236}">
                <a16:creationId xmlns:a16="http://schemas.microsoft.com/office/drawing/2014/main" id="{B88279D4-7E90-5940-9BC2-516A0710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470" y="1439650"/>
            <a:ext cx="5575300" cy="1000604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1E064AB-685B-4247-97AF-ACBA664C37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9700" y="2440254"/>
            <a:ext cx="5575300" cy="6030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skriva ingressen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97C23B38-E81B-C248-BB27-A72734C0FC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9700" y="3043504"/>
            <a:ext cx="5575300" cy="28628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Platshållare för bild 2">
            <a:extLst>
              <a:ext uri="{FF2B5EF4-FFF2-40B4-BE49-F238E27FC236}">
                <a16:creationId xmlns:a16="http://schemas.microsoft.com/office/drawing/2014/main" id="{433606EC-10F6-BC18-9994-193CB177D1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80000" cy="6678000"/>
          </a:xfrm>
          <a:prstGeom prst="rect">
            <a:avLst/>
          </a:prstGeom>
          <a:blipFill>
            <a:blip r:embed="rId3"/>
            <a:srcRect/>
            <a:stretch>
              <a:fillRect t="-2535" b="-2535"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439058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 stående bild, v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12" name="Rubrik 11">
            <a:extLst>
              <a:ext uri="{FF2B5EF4-FFF2-40B4-BE49-F238E27FC236}">
                <a16:creationId xmlns:a16="http://schemas.microsoft.com/office/drawing/2014/main" id="{B88279D4-7E90-5940-9BC2-516A0710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470" y="1439650"/>
            <a:ext cx="5575300" cy="1000604"/>
          </a:xfrm>
        </p:spPr>
        <p:txBody>
          <a:bodyPr anchor="b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1E064AB-685B-4247-97AF-ACBA664C37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9700" y="2439988"/>
            <a:ext cx="5575300" cy="6030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här för att skriva ingressen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97C23B38-E81B-C248-BB27-A72734C0FC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9700" y="3043238"/>
            <a:ext cx="5575300" cy="28628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Platshållare för bild 2">
            <a:extLst>
              <a:ext uri="{FF2B5EF4-FFF2-40B4-BE49-F238E27FC236}">
                <a16:creationId xmlns:a16="http://schemas.microsoft.com/office/drawing/2014/main" id="{F7914626-133B-8FA7-0821-95D1092849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80000" cy="6678000"/>
          </a:xfrm>
          <a:prstGeom prst="rect">
            <a:avLst/>
          </a:prstGeom>
          <a:blipFill>
            <a:blip r:embed="rId3"/>
            <a:srcRect/>
            <a:stretch>
              <a:fillRect t="-2535" b="-2535"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358093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 liggande bild, 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7" name="Rubrik 11">
            <a:extLst>
              <a:ext uri="{FF2B5EF4-FFF2-40B4-BE49-F238E27FC236}">
                <a16:creationId xmlns:a16="http://schemas.microsoft.com/office/drawing/2014/main" id="{2FBCC5E0-9D06-C748-BBE1-D3A922185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470" y="1454640"/>
            <a:ext cx="5575300" cy="1000604"/>
          </a:xfrm>
        </p:spPr>
        <p:txBody>
          <a:bodyPr anchor="b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A66B65C6-AF81-094F-BB2B-1BE708B6E7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9700" y="2454978"/>
            <a:ext cx="5575300" cy="6030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här för att skriva ingressen</a:t>
            </a:r>
          </a:p>
        </p:txBody>
      </p:sp>
      <p:sp>
        <p:nvSpPr>
          <p:cNvPr id="10" name="Platshållare för text 16">
            <a:extLst>
              <a:ext uri="{FF2B5EF4-FFF2-40B4-BE49-F238E27FC236}">
                <a16:creationId xmlns:a16="http://schemas.microsoft.com/office/drawing/2014/main" id="{B7C11B5D-ED5B-0642-BB5A-91C6D086C2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9700" y="3058228"/>
            <a:ext cx="5575300" cy="28628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98E8DA2C-678D-403D-A09E-E3092E2617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39863"/>
            <a:ext cx="4681538" cy="3065462"/>
          </a:xfrm>
          <a:prstGeom prst="rect">
            <a:avLst/>
          </a:prstGeom>
          <a:blipFill>
            <a:blip r:embed="rId3"/>
            <a:srcRect/>
            <a:stretch>
              <a:fillRect t="-907" b="-907"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302026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 liggande bild,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7" name="Rubrik 11">
            <a:extLst>
              <a:ext uri="{FF2B5EF4-FFF2-40B4-BE49-F238E27FC236}">
                <a16:creationId xmlns:a16="http://schemas.microsoft.com/office/drawing/2014/main" id="{2FBCC5E0-9D06-C748-BBE1-D3A922185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470" y="1454640"/>
            <a:ext cx="5575300" cy="1000604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A66B65C6-AF81-094F-BB2B-1BE708B6E7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9700" y="2454978"/>
            <a:ext cx="5575300" cy="6030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skriva ingressen</a:t>
            </a:r>
          </a:p>
        </p:txBody>
      </p:sp>
      <p:sp>
        <p:nvSpPr>
          <p:cNvPr id="10" name="Platshållare för text 16">
            <a:extLst>
              <a:ext uri="{FF2B5EF4-FFF2-40B4-BE49-F238E27FC236}">
                <a16:creationId xmlns:a16="http://schemas.microsoft.com/office/drawing/2014/main" id="{B7C11B5D-ED5B-0642-BB5A-91C6D086C2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9700" y="3058228"/>
            <a:ext cx="5575300" cy="28628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Platshållare för bild 2">
            <a:extLst>
              <a:ext uri="{FF2B5EF4-FFF2-40B4-BE49-F238E27FC236}">
                <a16:creationId xmlns:a16="http://schemas.microsoft.com/office/drawing/2014/main" id="{639AA42A-C4D1-F174-3B34-8F40FB4AFAC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39863"/>
            <a:ext cx="4681538" cy="3065462"/>
          </a:xfrm>
          <a:prstGeom prst="rect">
            <a:avLst/>
          </a:prstGeom>
          <a:blipFill>
            <a:blip r:embed="rId3"/>
            <a:srcRect/>
            <a:stretch>
              <a:fillRect t="-907" b="-907"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619256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 liggande bild, v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7" name="Rubrik 11">
            <a:extLst>
              <a:ext uri="{FF2B5EF4-FFF2-40B4-BE49-F238E27FC236}">
                <a16:creationId xmlns:a16="http://schemas.microsoft.com/office/drawing/2014/main" id="{2FBCC5E0-9D06-C748-BBE1-D3A922185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470" y="1454640"/>
            <a:ext cx="5575300" cy="1000604"/>
          </a:xfrm>
        </p:spPr>
        <p:txBody>
          <a:bodyPr anchor="b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A66B65C6-AF81-094F-BB2B-1BE708B6E7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9700" y="2454978"/>
            <a:ext cx="5575300" cy="6030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här för att skriva ingressen</a:t>
            </a:r>
          </a:p>
        </p:txBody>
      </p:sp>
      <p:sp>
        <p:nvSpPr>
          <p:cNvPr id="10" name="Platshållare för text 16">
            <a:extLst>
              <a:ext uri="{FF2B5EF4-FFF2-40B4-BE49-F238E27FC236}">
                <a16:creationId xmlns:a16="http://schemas.microsoft.com/office/drawing/2014/main" id="{B7C11B5D-ED5B-0642-BB5A-91C6D086C2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9700" y="3058228"/>
            <a:ext cx="5575300" cy="28628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Platshållare för bild 2">
            <a:extLst>
              <a:ext uri="{FF2B5EF4-FFF2-40B4-BE49-F238E27FC236}">
                <a16:creationId xmlns:a16="http://schemas.microsoft.com/office/drawing/2014/main" id="{461AA81D-BF01-DAA0-D988-518DA65D1A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39863"/>
            <a:ext cx="4681538" cy="3065462"/>
          </a:xfrm>
          <a:prstGeom prst="rect">
            <a:avLst/>
          </a:prstGeom>
          <a:blipFill>
            <a:blip r:embed="rId3"/>
            <a:srcRect/>
            <a:stretch>
              <a:fillRect t="-907" b="-907"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380050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m 2 bilder, 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AABD89C-38D4-AA43-ABD2-16E219C8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957" y="365127"/>
            <a:ext cx="9079044" cy="1074523"/>
          </a:xfrm>
        </p:spPr>
        <p:txBody>
          <a:bodyPr anchor="ctr" anchorCtr="0">
            <a:noAutofit/>
          </a:bodyPr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203F06B7-F7F7-4B3A-AE30-0AA82BF1DC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44339" y="1439650"/>
            <a:ext cx="3594100" cy="4495800"/>
          </a:xfrm>
          <a:prstGeom prst="rect">
            <a:avLst/>
          </a:prstGeom>
          <a:blipFill>
            <a:blip r:embed="rId3"/>
            <a:srcRect/>
            <a:stretch>
              <a:fillRect l="-43817" r="-43817"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5">
            <a:extLst>
              <a:ext uri="{FF2B5EF4-FFF2-40B4-BE49-F238E27FC236}">
                <a16:creationId xmlns:a16="http://schemas.microsoft.com/office/drawing/2014/main" id="{FB9ED858-8F80-4C16-AAFC-339F07F421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68983" y="1439650"/>
            <a:ext cx="3594100" cy="4495800"/>
          </a:xfrm>
          <a:prstGeom prst="rect">
            <a:avLst/>
          </a:prstGeom>
          <a:blipFill>
            <a:blip r:embed="rId4"/>
            <a:srcRect/>
            <a:stretch>
              <a:fillRect l="-43817" r="-43817"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326243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m 2 bilder,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AABD89C-38D4-AA43-ABD2-16E219C8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957" y="365127"/>
            <a:ext cx="9079044" cy="1074523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5">
            <a:extLst>
              <a:ext uri="{FF2B5EF4-FFF2-40B4-BE49-F238E27FC236}">
                <a16:creationId xmlns:a16="http://schemas.microsoft.com/office/drawing/2014/main" id="{F092A2CF-6D8B-9897-C071-D688A71DC6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44339" y="1439650"/>
            <a:ext cx="3594100" cy="4495800"/>
          </a:xfrm>
          <a:prstGeom prst="rect">
            <a:avLst/>
          </a:prstGeom>
          <a:blipFill>
            <a:blip r:embed="rId3"/>
            <a:srcRect/>
            <a:stretch>
              <a:fillRect l="-43817" r="-43817"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9D60EC3C-FB6E-7DC4-32D0-DD793A1D65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68983" y="1439650"/>
            <a:ext cx="3594100" cy="4495800"/>
          </a:xfrm>
          <a:prstGeom prst="rect">
            <a:avLst/>
          </a:prstGeom>
          <a:blipFill>
            <a:blip r:embed="rId4"/>
            <a:srcRect/>
            <a:stretch>
              <a:fillRect l="-43817" r="-43817"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03112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 o rubrik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EFA33488-9451-4644-A5B0-582AF92C66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683731"/>
          </a:xfrm>
          <a:prstGeom prst="rect">
            <a:avLst/>
          </a:prstGeom>
          <a:blipFill>
            <a:blip r:embed="rId2"/>
            <a:srcRect/>
            <a:stretch>
              <a:fillRect t="-10885" b="-10885"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0" name="Bildobjekt 9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DF71314C-5D1D-464A-B563-9D1FCB07F8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4527565"/>
            <a:ext cx="2880000" cy="144034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55E99E5-4318-44D0-A0DD-F56BAADEC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1" y="4524441"/>
            <a:ext cx="5352000" cy="1440346"/>
          </a:xfrm>
          <a:solidFill>
            <a:schemeClr val="accent2"/>
          </a:solidFill>
        </p:spPr>
        <p:txBody>
          <a:bodyPr lIns="36000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75597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m 2 bilder, v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AABD89C-38D4-AA43-ABD2-16E219C8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957" y="365127"/>
            <a:ext cx="9079044" cy="1074523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5">
            <a:extLst>
              <a:ext uri="{FF2B5EF4-FFF2-40B4-BE49-F238E27FC236}">
                <a16:creationId xmlns:a16="http://schemas.microsoft.com/office/drawing/2014/main" id="{6C8ACFF8-5CF6-E15F-1033-CB82411E6A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44339" y="1439650"/>
            <a:ext cx="3594100" cy="4495800"/>
          </a:xfrm>
          <a:prstGeom prst="rect">
            <a:avLst/>
          </a:prstGeom>
          <a:blipFill>
            <a:blip r:embed="rId3"/>
            <a:srcRect/>
            <a:stretch>
              <a:fillRect l="-43817" r="-43817"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80E3DC88-9B87-1B5F-F4C7-C19A79D20C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68983" y="1439650"/>
            <a:ext cx="3594100" cy="4495800"/>
          </a:xfrm>
          <a:prstGeom prst="rect">
            <a:avLst/>
          </a:prstGeom>
          <a:blipFill>
            <a:blip r:embed="rId4"/>
            <a:srcRect/>
            <a:stretch>
              <a:fillRect l="-43817" r="-43817"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019329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EBF901FB-9983-3249-9904-A3E62AA65E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00000" y="3058228"/>
            <a:ext cx="8592000" cy="28628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4" name="Rubrik 11">
            <a:extLst>
              <a:ext uri="{FF2B5EF4-FFF2-40B4-BE49-F238E27FC236}">
                <a16:creationId xmlns:a16="http://schemas.microsoft.com/office/drawing/2014/main" id="{87671C9A-7A32-B949-BC22-6DB30E558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770" y="1454640"/>
            <a:ext cx="8592000" cy="1000604"/>
          </a:xfrm>
        </p:spPr>
        <p:txBody>
          <a:bodyPr anchor="b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689C9D53-5F74-1142-9A5B-69FDC1C1C1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0" y="2454978"/>
            <a:ext cx="8592000" cy="6030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här för att skriva ingressen</a:t>
            </a:r>
          </a:p>
        </p:txBody>
      </p:sp>
    </p:spTree>
    <p:extLst>
      <p:ext uri="{BB962C8B-B14F-4D97-AF65-F5344CB8AC3E}">
        <p14:creationId xmlns:p14="http://schemas.microsoft.com/office/powerpoint/2010/main" val="3307455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EBF901FB-9983-3249-9904-A3E62AA65E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00000" y="3058228"/>
            <a:ext cx="8592000" cy="28628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4" name="Rubrik 11">
            <a:extLst>
              <a:ext uri="{FF2B5EF4-FFF2-40B4-BE49-F238E27FC236}">
                <a16:creationId xmlns:a16="http://schemas.microsoft.com/office/drawing/2014/main" id="{87671C9A-7A32-B949-BC22-6DB30E558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770" y="1454640"/>
            <a:ext cx="8592000" cy="1000604"/>
          </a:xfr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689C9D53-5F74-1142-9A5B-69FDC1C1C1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0" y="2454978"/>
            <a:ext cx="8592000" cy="6030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skriva ingressen</a:t>
            </a:r>
          </a:p>
        </p:txBody>
      </p:sp>
    </p:spTree>
    <p:extLst>
      <p:ext uri="{BB962C8B-B14F-4D97-AF65-F5344CB8AC3E}">
        <p14:creationId xmlns:p14="http://schemas.microsoft.com/office/powerpoint/2010/main" val="1480057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v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EBF901FB-9983-3249-9904-A3E62AA65E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00000" y="3058228"/>
            <a:ext cx="8592000" cy="28628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4" name="Rubrik 11">
            <a:extLst>
              <a:ext uri="{FF2B5EF4-FFF2-40B4-BE49-F238E27FC236}">
                <a16:creationId xmlns:a16="http://schemas.microsoft.com/office/drawing/2014/main" id="{87671C9A-7A32-B949-BC22-6DB30E558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770" y="1454640"/>
            <a:ext cx="8592000" cy="1000604"/>
          </a:xfrm>
        </p:spPr>
        <p:txBody>
          <a:bodyPr anchor="b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689C9D53-5F74-1142-9A5B-69FDC1C1C1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0" y="2454978"/>
            <a:ext cx="8592000" cy="6030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här för att skriva ingressen</a:t>
            </a:r>
          </a:p>
        </p:txBody>
      </p:sp>
    </p:spTree>
    <p:extLst>
      <p:ext uri="{BB962C8B-B14F-4D97-AF65-F5344CB8AC3E}">
        <p14:creationId xmlns:p14="http://schemas.microsoft.com/office/powerpoint/2010/main" val="1883206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0149C45-46B0-A74B-A910-675B96C729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6BE01F-F724-3F46-92EA-5FE4B3FB1C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0" y="1866900"/>
            <a:ext cx="62611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38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0149C45-46B0-A74B-A910-675B96C72914}"/>
              </a:ext>
            </a:extLst>
          </p:cNvPr>
          <p:cNvSpPr/>
          <p:nvPr userDrawn="1"/>
        </p:nvSpPr>
        <p:spPr>
          <a:xfrm>
            <a:off x="0" y="0"/>
            <a:ext cx="1205708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6BE01F-F724-3F46-92EA-5FE4B3FB1C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0" y="1866900"/>
            <a:ext cx="62611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17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v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0149C45-46B0-A74B-A910-675B96C729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6BE01F-F724-3F46-92EA-5FE4B3FB1C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0" y="1866900"/>
            <a:ext cx="62611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9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D3CA43-3B5D-46FE-8800-B7573C1A32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0" y="1440000"/>
            <a:ext cx="8598034" cy="3968023"/>
          </a:xfrm>
        </p:spPr>
        <p:txBody>
          <a:bodyPr>
            <a:noAutofit/>
          </a:bodyPr>
          <a:lstStyle>
            <a:lvl1pPr algn="ctr">
              <a:lnSpc>
                <a:spcPts val="5500"/>
              </a:lnSpc>
              <a:defRPr sz="4600" b="1"/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32053589-C942-45E3-BAAC-24E262887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8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D3CA43-3B5D-46FE-8800-B7573C1A32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0" y="1440000"/>
            <a:ext cx="8598034" cy="3968023"/>
          </a:xfrm>
        </p:spPr>
        <p:txBody>
          <a:bodyPr>
            <a:noAutofit/>
          </a:bodyPr>
          <a:lstStyle>
            <a:lvl1pPr algn="ctr">
              <a:lnSpc>
                <a:spcPts val="55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32053589-C942-45E3-BAAC-24E262887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6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D3CA43-3B5D-46FE-8800-B7573C1A32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0" y="1440000"/>
            <a:ext cx="8598034" cy="3968023"/>
          </a:xfrm>
        </p:spPr>
        <p:txBody>
          <a:bodyPr>
            <a:noAutofit/>
          </a:bodyPr>
          <a:lstStyle>
            <a:lvl1pPr algn="ctr">
              <a:lnSpc>
                <a:spcPts val="5500"/>
              </a:lnSpc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32053589-C942-45E3-BAAC-24E262887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0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 1/2 bild, 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1C974A-3CEA-4A42-ACDA-6E7DC7A4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00" y="2520000"/>
            <a:ext cx="4117200" cy="3435120"/>
          </a:xfrm>
        </p:spPr>
        <p:txBody>
          <a:bodyPr anchor="t" anchorCtr="0">
            <a:noAutofit/>
          </a:bodyPr>
          <a:lstStyle>
            <a:lvl1pPr>
              <a:lnSpc>
                <a:spcPts val="32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92090A1-A020-49F7-9FE8-AA29728770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677024"/>
          </a:xfrm>
          <a:prstGeom prst="rect">
            <a:avLst/>
          </a:prstGeom>
          <a:blipFill>
            <a:blip r:embed="rId3"/>
            <a:srcRect/>
            <a:stretch>
              <a:fillRect t="-18456" b="-18456"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88021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 1/2 bild,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1C974A-3CEA-4A42-ACDA-6E7DC7A4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00" y="2520000"/>
            <a:ext cx="4117200" cy="3435120"/>
          </a:xfrm>
        </p:spPr>
        <p:txBody>
          <a:bodyPr anchor="t" anchorCtr="0">
            <a:noAutofit/>
          </a:bodyPr>
          <a:lstStyle>
            <a:lvl1pPr>
              <a:lnSpc>
                <a:spcPts val="3200"/>
              </a:lnSpc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376AB49-D85A-2656-E2AC-4B74F508F4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677024"/>
          </a:xfrm>
          <a:prstGeom prst="rect">
            <a:avLst/>
          </a:prstGeom>
          <a:blipFill>
            <a:blip r:embed="rId3"/>
            <a:srcRect/>
            <a:stretch>
              <a:fillRect t="-18456" b="-18456"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23235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 1/2 bild,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1C974A-3CEA-4A42-ACDA-6E7DC7A4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00" y="2520000"/>
            <a:ext cx="4117200" cy="3435120"/>
          </a:xfrm>
        </p:spPr>
        <p:txBody>
          <a:bodyPr anchor="t" anchorCtr="0">
            <a:noAutofit/>
          </a:bodyPr>
          <a:lstStyle>
            <a:lvl1pPr>
              <a:lnSpc>
                <a:spcPts val="32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E2058BB3-70FE-AA50-FB00-AE5E935CFA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677024"/>
          </a:xfrm>
          <a:prstGeom prst="rect">
            <a:avLst/>
          </a:prstGeom>
          <a:blipFill>
            <a:blip r:embed="rId3"/>
            <a:srcRect/>
            <a:stretch>
              <a:fillRect t="-18456" b="-18456"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43083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m liggande bild, 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E99E6E72-7C67-E644-B5E4-22D6F70433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57947"/>
            <a:ext cx="6096000" cy="3960000"/>
          </a:xfrm>
          <a:prstGeom prst="rect">
            <a:avLst/>
          </a:prstGeom>
          <a:blipFill>
            <a:blip r:embed="rId3"/>
            <a:srcRect/>
            <a:stretch>
              <a:fillRect t="-1313" b="-1313"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A8B163A3-FDB0-6648-BC83-7B5727DB6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00" y="2520000"/>
            <a:ext cx="4117200" cy="3435120"/>
          </a:xfrm>
          <a:noFill/>
        </p:spPr>
        <p:txBody>
          <a:bodyPr anchor="t" anchorCtr="0">
            <a:noAutofit/>
          </a:bodyPr>
          <a:lstStyle>
            <a:lvl1pPr>
              <a:lnSpc>
                <a:spcPts val="32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51240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A430118-3075-44A0-ABC8-4B3E6308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914" y="365127"/>
            <a:ext cx="9424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3205010-2277-43EE-9341-300D39877780}"/>
              </a:ext>
            </a:extLst>
          </p:cNvPr>
          <p:cNvSpPr/>
          <p:nvPr userDrawn="1"/>
        </p:nvSpPr>
        <p:spPr>
          <a:xfrm>
            <a:off x="0" y="6677024"/>
            <a:ext cx="12192000" cy="18097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812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bild som visar klädsel, person, inomhus, Människoansikte&#10;&#10;Automatiskt genererad beskrivning">
            <a:extLst>
              <a:ext uri="{FF2B5EF4-FFF2-40B4-BE49-F238E27FC236}">
                <a16:creationId xmlns:a16="http://schemas.microsoft.com/office/drawing/2014/main" id="{756C2F04-A855-2565-84C2-B0810AE02F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7" b="8887"/>
          <a:stretch>
            <a:fillRect/>
          </a:stretch>
        </p:blipFill>
        <p:spPr/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8FBED44-1AA3-ED57-CC54-91440C8F8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399" y="4524441"/>
            <a:ext cx="7069654" cy="1440346"/>
          </a:xfrm>
        </p:spPr>
        <p:txBody>
          <a:bodyPr/>
          <a:lstStyle/>
          <a:p>
            <a:br>
              <a:rPr lang="sv-SE" sz="2000" dirty="0"/>
            </a:br>
            <a:r>
              <a:rPr lang="sv-SE" dirty="0"/>
              <a:t>HÖK 24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Nytt centralt kollektivavtal mellan Vårdförbundet </a:t>
            </a:r>
            <a:br>
              <a:rPr lang="sv-SE" sz="2000" dirty="0"/>
            </a:br>
            <a:r>
              <a:rPr lang="sv-SE" sz="2000" dirty="0"/>
              <a:t>och SKR/Sobona</a:t>
            </a:r>
            <a:br>
              <a:rPr lang="sv-SE" sz="2000" dirty="0"/>
            </a:br>
            <a:endParaRPr lang="sv-SE" sz="2000" dirty="0">
              <a:solidFill>
                <a:srgbClr val="FF0000"/>
              </a:solidFill>
            </a:endParaRPr>
          </a:p>
        </p:txBody>
      </p:sp>
      <p:pic>
        <p:nvPicPr>
          <p:cNvPr id="4" name="Bildobjekt 3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0C19EC51-1F2C-A245-B575-2770C96B8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9" y="4524441"/>
            <a:ext cx="2880000" cy="14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1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45FEA4C-7B56-9737-1F81-31B312B12A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45878" y="1265689"/>
            <a:ext cx="9496997" cy="4680065"/>
          </a:xfrm>
        </p:spPr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Följa upp bestämmelsen om rotationstjänstgöring och tillämpning i förhållande till jour och olika definitioner av tidsperioder för natt. </a:t>
            </a:r>
            <a:br>
              <a:rPr lang="sv-SE" dirty="0"/>
            </a:br>
            <a:r>
              <a:rPr lang="sv-SE" i="1" dirty="0"/>
              <a:t>Uppföljningen klar senast 24-11-30</a:t>
            </a:r>
            <a:br>
              <a:rPr lang="sv-SE" i="1" dirty="0"/>
            </a:br>
            <a:endParaRPr lang="sv-SE" i="1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Följa upp övergripande utveckling av övertid och mertid i regionsektorn för Vårdförbundets yrken (1/1 2019 – 31/12 2023)</a:t>
            </a:r>
            <a:br>
              <a:rPr lang="sv-SE" dirty="0"/>
            </a:br>
            <a:r>
              <a:rPr lang="sv-SE" sz="1600" dirty="0"/>
              <a:t>Till exempel högre förekomst av övertid och mertid i vissa yrken och/eller typer av verksamheter, lokala åtgärder som vidtagits för att minska övertids- och mertidsarbete och nå en bättre arbetsmiljö. </a:t>
            </a:r>
            <a:br>
              <a:rPr lang="sv-SE" dirty="0"/>
            </a:br>
            <a:r>
              <a:rPr lang="sv-SE" i="1" dirty="0"/>
              <a:t>Uppföljningen klar senast 24-11-30</a:t>
            </a:r>
            <a:br>
              <a:rPr lang="sv-SE" i="1" dirty="0"/>
            </a:br>
            <a:endParaRPr lang="sv-SE" i="1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Sprida exempel om förläggning kopplat till relativa frihetsgraden och vad som attraherar medarbetare i olika faser i livet. Fler verktyg via Suntarbetsliv.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A2C3D43-4E82-FFE9-95A2-63B90968B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879" y="528947"/>
            <a:ext cx="8592000" cy="467966"/>
          </a:xfrm>
        </p:spPr>
        <p:txBody>
          <a:bodyPr/>
          <a:lstStyle/>
          <a:p>
            <a:r>
              <a:rPr lang="sv-SE"/>
              <a:t>Eget partsarbete om arbetstider</a:t>
            </a:r>
          </a:p>
        </p:txBody>
      </p:sp>
    </p:spTree>
    <p:extLst>
      <p:ext uri="{BB962C8B-B14F-4D97-AF65-F5344CB8AC3E}">
        <p14:creationId xmlns:p14="http://schemas.microsoft.com/office/powerpoint/2010/main" val="1445694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45FEA4C-7B56-9737-1F81-31B312B12A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9120" y="1150435"/>
            <a:ext cx="8592000" cy="2525565"/>
          </a:xfrm>
        </p:spPr>
        <p:txBody>
          <a:bodyPr lIns="91440" tIns="45720" rIns="91440" bIns="45720" anchor="t"/>
          <a:lstStyle/>
          <a:p>
            <a:r>
              <a:rPr lang="sv-SE" b="1" dirty="0">
                <a:cs typeface="Arial"/>
              </a:rPr>
              <a:t>Siffersatt löneökning om 3,05 procent </a:t>
            </a:r>
            <a:br>
              <a:rPr lang="sv-SE" b="1" dirty="0">
                <a:cs typeface="Arial"/>
              </a:rPr>
            </a:br>
            <a:r>
              <a:rPr lang="sv-SE" b="1" dirty="0">
                <a:cs typeface="Arial"/>
              </a:rPr>
              <a:t>för kollektivet</a:t>
            </a:r>
            <a:br>
              <a:rPr lang="sv-SE" b="1" dirty="0">
                <a:cs typeface="Arial"/>
              </a:rPr>
            </a:br>
            <a:r>
              <a:rPr lang="sv-SE" dirty="0">
                <a:cs typeface="Arial"/>
              </a:rPr>
              <a:t>Överenskommelse om annat kan träffas lokalt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600" dirty="0">
              <a:cs typeface="Arial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A2C3D43-4E82-FFE9-95A2-63B90968B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20" y="300276"/>
            <a:ext cx="8592000" cy="603015"/>
          </a:xfrm>
        </p:spPr>
        <p:txBody>
          <a:bodyPr/>
          <a:lstStyle/>
          <a:p>
            <a:r>
              <a:rPr lang="sv-SE" dirty="0"/>
              <a:t>Lön</a:t>
            </a:r>
          </a:p>
        </p:txBody>
      </p:sp>
      <p:pic>
        <p:nvPicPr>
          <p:cNvPr id="6" name="Bildobjekt 5" descr="En bild som visar text, Teckensnitt, skärmbild, linje&#10;&#10;Automatiskt genererad beskrivning">
            <a:extLst>
              <a:ext uri="{FF2B5EF4-FFF2-40B4-BE49-F238E27FC236}">
                <a16:creationId xmlns:a16="http://schemas.microsoft.com/office/drawing/2014/main" id="{BBD244B0-4F42-D176-87E2-11FF3CEDF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941" y="2448591"/>
            <a:ext cx="5372100" cy="478790"/>
          </a:xfrm>
          <a:prstGeom prst="rect">
            <a:avLst/>
          </a:prstGeom>
        </p:spPr>
      </p:pic>
      <p:pic>
        <p:nvPicPr>
          <p:cNvPr id="7" name="Bildobjekt 6" descr="En bild som visar text, skärmbild, Teckensnitt, dokument&#10;&#10;Automatiskt genererad beskrivning">
            <a:extLst>
              <a:ext uri="{FF2B5EF4-FFF2-40B4-BE49-F238E27FC236}">
                <a16:creationId xmlns:a16="http://schemas.microsoft.com/office/drawing/2014/main" id="{A257F8C4-568A-58AD-3099-830E37FF9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30" y="2359258"/>
            <a:ext cx="5687946" cy="4141558"/>
          </a:xfrm>
          <a:prstGeom prst="rect">
            <a:avLst/>
          </a:prstGeom>
        </p:spPr>
      </p:pic>
      <p:sp>
        <p:nvSpPr>
          <p:cNvPr id="10" name="Platshållare för text 1">
            <a:extLst>
              <a:ext uri="{FF2B5EF4-FFF2-40B4-BE49-F238E27FC236}">
                <a16:creationId xmlns:a16="http://schemas.microsoft.com/office/drawing/2014/main" id="{C297C5D7-5A42-4308-E411-1845CED3EA03}"/>
              </a:ext>
            </a:extLst>
          </p:cNvPr>
          <p:cNvSpPr txBox="1">
            <a:spLocks/>
          </p:cNvSpPr>
          <p:nvPr/>
        </p:nvSpPr>
        <p:spPr>
          <a:xfrm>
            <a:off x="6211263" y="1150434"/>
            <a:ext cx="5487093" cy="252556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263E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Nya lönen gäller från 28 juni 2024</a:t>
            </a:r>
            <a:b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263E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srgbClr val="263E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Överenskommelse om annat kan träffas lokalt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263E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263E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263E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Konfliktreglerna säger: 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263E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263E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263E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263E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263E8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263E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 men i löneavtalet finns alltså öppningar lokalt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263E8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263E8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" name="Bildobjekt 10" descr="En bild som visar text, Teckensnitt, skärmbild, vit&#10;&#10;Automatiskt genererad beskrivning">
            <a:extLst>
              <a:ext uri="{FF2B5EF4-FFF2-40B4-BE49-F238E27FC236}">
                <a16:creationId xmlns:a16="http://schemas.microsoft.com/office/drawing/2014/main" id="{9CCE43FF-C09D-8937-6B64-3E919647A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941" y="3923142"/>
            <a:ext cx="4850274" cy="7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59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45FEA4C-7B56-9737-1F81-31B312B12A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2420" y="2017643"/>
            <a:ext cx="9435858" cy="2912166"/>
          </a:xfrm>
        </p:spPr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cs typeface="Arial"/>
              </a:rPr>
              <a:t>Prioriteringen av särskilt yrkesskickliga löper vidare i löneavtalet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600" b="1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cs typeface="Arial"/>
              </a:rPr>
              <a:t>Filmer om särskild yrkesskicklighet </a:t>
            </a:r>
            <a:br>
              <a:rPr lang="sv-SE" b="1" dirty="0">
                <a:cs typeface="Arial"/>
              </a:rPr>
            </a:br>
            <a:r>
              <a:rPr lang="sv-SE" dirty="0">
                <a:cs typeface="Arial"/>
              </a:rPr>
              <a:t>- Filmer med Jonna Bornemark lanseras i september</a:t>
            </a:r>
            <a:br>
              <a:rPr lang="sv-SE" dirty="0">
                <a:cs typeface="Arial"/>
              </a:rPr>
            </a:br>
            <a:br>
              <a:rPr lang="sv-SE" dirty="0">
                <a:cs typeface="Arial"/>
              </a:rPr>
            </a:br>
            <a:r>
              <a:rPr lang="sv-SE" dirty="0">
                <a:cs typeface="Arial"/>
              </a:rPr>
              <a:t>- Filmerna ska ge stöd för lokala parter i arbetet med bedömningsgrunder och stöd för medlemmar att själva argumentera utifrån SYS</a:t>
            </a:r>
            <a:endParaRPr lang="sv-SE" b="1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600" b="1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600" b="1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600" b="1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600" b="1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600" b="1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600" b="1" dirty="0">
              <a:cs typeface="Arial"/>
            </a:endParaRPr>
          </a:p>
          <a:p>
            <a:br>
              <a:rPr lang="sv-SE" sz="1600" dirty="0">
                <a:cs typeface="Arial"/>
              </a:rPr>
            </a:br>
            <a:r>
              <a:rPr lang="sv-SE" sz="1600" dirty="0">
                <a:cs typeface="Arial"/>
              </a:rPr>
              <a:t> </a:t>
            </a:r>
          </a:p>
          <a:p>
            <a:pPr marL="342900" indent="-342900">
              <a:buChar char="•"/>
            </a:pPr>
            <a:endParaRPr lang="sv-SE" sz="1600" dirty="0">
              <a:cs typeface="Arial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A2C3D43-4E82-FFE9-95A2-63B90968B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420" y="308237"/>
            <a:ext cx="8978080" cy="1301902"/>
          </a:xfrm>
        </p:spPr>
        <p:txBody>
          <a:bodyPr/>
          <a:lstStyle/>
          <a:p>
            <a:r>
              <a:rPr lang="sv-SE" b="1" dirty="0">
                <a:cs typeface="Arial"/>
              </a:rPr>
              <a:t>Prioritering av särskilt yrkesskickliga (SYS)</a:t>
            </a:r>
            <a:br>
              <a:rPr lang="sv-SE" b="1" dirty="0">
                <a:cs typeface="Arial"/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0504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45FEA4C-7B56-9737-1F81-31B312B12A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2020" y="1738234"/>
            <a:ext cx="9594127" cy="4523418"/>
          </a:xfrm>
        </p:spPr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Kollektivavtal om AST (Akademisk specialisttjänstgöring) med bestämmelse om villkor och lön för sjuksköterskor som erbjuds utbildningsanställning vid specialistutbildning eller utbildning till barnmorska. </a:t>
            </a:r>
            <a:r>
              <a:rPr lang="sv-SE" sz="1800" i="1" dirty="0"/>
              <a:t>Gäller för utbildningsanställningar ingångna från 24-07-30.</a:t>
            </a:r>
            <a:endParaRPr lang="sv-SE" sz="1800" i="1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Samsynsdokumentet om AST för sjuksköterskor omfattar nu även barnmorskor.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Följa upp och utvärdera antal, fördelning och inriktning av utbildningsanställningar/AST. </a:t>
            </a:r>
            <a:br>
              <a:rPr lang="sv-SE" sz="1800" dirty="0"/>
            </a:br>
            <a:r>
              <a:rPr lang="sv-SE" sz="1800" i="1" dirty="0"/>
              <a:t>Under 2024.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Fortsatt partsarbete om karriärmodeller, tjänstestruktur och att utforska möjligheter till reglerade specialistutbildningar för barnmorskor, biomedicinska analytiker och röntgensjuksköterskor.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Kompetenskommissionen: Forum för dialog om vårdens förutsättningar, utveckling och åtgärder för att klara kompetensförsörjningen. Frågor om Avancerad specialistsjuksköterska, reglerade specialistutbildningar och fler möjligheter till karriärtjänster.</a:t>
            </a:r>
          </a:p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A2C3D43-4E82-FFE9-95A2-63B90968B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021" y="826250"/>
            <a:ext cx="8592000" cy="603015"/>
          </a:xfrm>
        </p:spPr>
        <p:txBody>
          <a:bodyPr/>
          <a:lstStyle/>
          <a:p>
            <a:r>
              <a:rPr lang="sv-SE" dirty="0"/>
              <a:t>Utbildning, kompetens, karriär</a:t>
            </a:r>
          </a:p>
        </p:txBody>
      </p:sp>
    </p:spTree>
    <p:extLst>
      <p:ext uri="{BB962C8B-B14F-4D97-AF65-F5344CB8AC3E}">
        <p14:creationId xmlns:p14="http://schemas.microsoft.com/office/powerpoint/2010/main" val="3968814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62B1B14-B866-8C06-2DB6-F0BE0777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3" y="477103"/>
            <a:ext cx="8592000" cy="655958"/>
          </a:xfrm>
        </p:spPr>
        <p:txBody>
          <a:bodyPr/>
          <a:lstStyle/>
          <a:p>
            <a:r>
              <a:rPr lang="sv-SE" dirty="0"/>
              <a:t>Förändringar i Allmänna Bestämmelser (AB)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4CB088C-647C-1978-7102-CE366FE611FE}"/>
              </a:ext>
            </a:extLst>
          </p:cNvPr>
          <p:cNvSpPr txBox="1"/>
          <p:nvPr/>
        </p:nvSpPr>
        <p:spPr>
          <a:xfrm>
            <a:off x="993913" y="1407975"/>
            <a:ext cx="9402416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263E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 Uppräkning av krontalsersättningar i enlighet med märket 3,3</a:t>
            </a:r>
            <a:r>
              <a:rPr lang="sv-SE" b="1" dirty="0">
                <a:solidFill>
                  <a:srgbClr val="263E8A"/>
                </a:solidFill>
                <a:latin typeface="Arial"/>
              </a:rPr>
              <a:t> procent</a:t>
            </a:r>
            <a:br>
              <a:rPr lang="sv-SE" b="1" dirty="0">
                <a:solidFill>
                  <a:srgbClr val="263E8A"/>
                </a:solidFill>
                <a:latin typeface="Arial"/>
              </a:rPr>
            </a:br>
            <a:r>
              <a:rPr lang="sv-SE" dirty="0">
                <a:solidFill>
                  <a:srgbClr val="263E8A"/>
                </a:solidFill>
                <a:latin typeface="Arial"/>
              </a:rPr>
              <a:t>För Vårdförbundets medlemmar gäller uppräkningen från 28 juni (om man inte kommer överens om annat lokalt)</a:t>
            </a:r>
            <a:endParaRPr kumimoji="0" lang="sv-SE" b="1" i="0" u="none" strike="noStrike" kern="1200" cap="none" spc="0" normalizeH="0" baseline="0" noProof="0" dirty="0">
              <a:ln>
                <a:noFill/>
              </a:ln>
              <a:solidFill>
                <a:srgbClr val="263E8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dirty="0">
              <a:solidFill>
                <a:srgbClr val="263E8A"/>
              </a:solidFill>
              <a:latin typeface="Arial"/>
            </a:endParaRPr>
          </a:p>
          <a:p>
            <a:pPr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263E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 Förskjuten arbetstid </a:t>
            </a:r>
            <a:b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263E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63E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Förtydligande om när besked om schemaändring ger rätt till övertidsersättning.</a:t>
            </a:r>
          </a:p>
          <a:p>
            <a:pPr>
              <a:defRPr/>
            </a:pPr>
            <a:endParaRPr lang="sv-SE" dirty="0">
              <a:solidFill>
                <a:srgbClr val="263E8A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263E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 Annan kompensation för övertid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63E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63E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63E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Förtydligande om att när rätt till övertidsersättning skrivs bort ska arbetsgivaren göra en uppskattning av övertidens omfattning</a:t>
            </a:r>
            <a:endParaRPr kumimoji="0" lang="sv-SE" b="1" i="0" u="none" strike="noStrike" kern="1200" cap="none" spc="0" normalizeH="0" baseline="0" noProof="0" dirty="0">
              <a:ln>
                <a:noFill/>
              </a:ln>
              <a:solidFill>
                <a:srgbClr val="263E8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dirty="0">
              <a:solidFill>
                <a:srgbClr val="263E8A"/>
              </a:solidFill>
              <a:latin typeface="Arial"/>
            </a:endParaRPr>
          </a:p>
          <a:p>
            <a:pPr>
              <a:defRPr/>
            </a:pP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263E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 Provanställning 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263E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(förekommer sällan för VF yrkesgrupper)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1E2D4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srgbClr val="263E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kan förlängas vid frånvaro i betydande omfattning</a:t>
            </a:r>
            <a:b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srgbClr val="263E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srgbClr val="263E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ersättningsnivå vid sent negativt besked inskriven </a:t>
            </a:r>
          </a:p>
          <a:p>
            <a:pPr>
              <a:defRPr/>
            </a:pPr>
            <a:endParaRPr lang="sv-SE" dirty="0">
              <a:solidFill>
                <a:srgbClr val="263E8A"/>
              </a:solidFill>
              <a:latin typeface="Arial"/>
              <a:cs typeface="Arial"/>
            </a:endParaRPr>
          </a:p>
          <a:p>
            <a:pPr>
              <a:defRPr/>
            </a:pPr>
            <a:endParaRPr kumimoji="0" lang="sv-SE" b="0" i="0" u="none" strike="noStrike" kern="1200" cap="none" spc="0" normalizeH="0" baseline="0" noProof="0" dirty="0">
              <a:ln>
                <a:noFill/>
              </a:ln>
              <a:solidFill>
                <a:srgbClr val="263E8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srgbClr val="263E8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9084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45FEA4C-7B56-9737-1F81-31B312B12A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6720" y="2044875"/>
            <a:ext cx="9520219" cy="4067690"/>
          </a:xfrm>
        </p:spPr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Vi har stått väldigt långt ifrån varandra redan under förhandlingarna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Vi har lyckats förhindra ett flertal försämringar, bland annat det så kallade NATO-papperet.</a:t>
            </a:r>
          </a:p>
          <a:p>
            <a:pPr marL="342900" indent="-342900">
              <a:buChar char="•"/>
            </a:pPr>
            <a:r>
              <a:rPr lang="sv-SE" dirty="0">
                <a:cs typeface="Arial"/>
              </a:rPr>
              <a:t>Genom medlingen fick vi behålla oförändrad överläggningsskyldighet vid extra  övertid och mertid.</a:t>
            </a:r>
          </a:p>
          <a:p>
            <a:pPr marL="342900" indent="-342900">
              <a:buChar char="•"/>
            </a:pPr>
            <a:r>
              <a:rPr lang="sv-SE" dirty="0">
                <a:cs typeface="Arial"/>
              </a:rPr>
              <a:t>Vi har fått kollektivavtal om AST</a:t>
            </a:r>
          </a:p>
          <a:p>
            <a:pPr marL="342900" indent="-342900">
              <a:buChar char="•"/>
            </a:pPr>
            <a:r>
              <a:rPr lang="sv-SE" dirty="0">
                <a:cs typeface="Arial"/>
              </a:rPr>
              <a:t>Vi har fått fyra arbetstidsförkortningar och ett eget arbete om arbetstider</a:t>
            </a:r>
          </a:p>
          <a:p>
            <a:pPr marL="342900" indent="-342900">
              <a:buChar char="•"/>
            </a:pPr>
            <a:r>
              <a:rPr lang="sv-SE" dirty="0">
                <a:cs typeface="Arial"/>
              </a:rPr>
              <a:t>HÖK 24 är bättre än HÖK 22</a:t>
            </a:r>
          </a:p>
          <a:p>
            <a:pPr marL="342900" indent="-342900">
              <a:buChar char="•"/>
            </a:pPr>
            <a:r>
              <a:rPr lang="sv-SE" dirty="0">
                <a:cs typeface="Arial"/>
              </a:rPr>
              <a:t>Vi har satt frågan om hållbara heltider på kartan</a:t>
            </a:r>
          </a:p>
          <a:p>
            <a:endParaRPr lang="sv-SE" dirty="0">
              <a:cs typeface="Arial"/>
            </a:endParaRPr>
          </a:p>
          <a:p>
            <a:pPr marL="342900" indent="-342900">
              <a:buChar char="•"/>
            </a:pPr>
            <a:endParaRPr lang="sv-SE" dirty="0">
              <a:cs typeface="Arial"/>
            </a:endParaRPr>
          </a:p>
          <a:p>
            <a:endParaRPr lang="sv-SE" dirty="0">
              <a:cs typeface="Arial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A2C3D43-4E82-FFE9-95A2-63B90968B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720" y="1109605"/>
            <a:ext cx="9440706" cy="603015"/>
          </a:xfrm>
        </p:spPr>
        <p:txBody>
          <a:bodyPr/>
          <a:lstStyle/>
          <a:p>
            <a:r>
              <a:rPr lang="sv-SE" dirty="0"/>
              <a:t>Sammanfattning av medlingen och konflikten</a:t>
            </a:r>
          </a:p>
        </p:txBody>
      </p:sp>
    </p:spTree>
    <p:extLst>
      <p:ext uri="{BB962C8B-B14F-4D97-AF65-F5344CB8AC3E}">
        <p14:creationId xmlns:p14="http://schemas.microsoft.com/office/powerpoint/2010/main" val="3807872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45FEA4C-7B56-9737-1F81-31B312B12A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2065" y="2310498"/>
            <a:ext cx="9362270" cy="2862887"/>
          </a:xfrm>
        </p:spPr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cs typeface="Arial"/>
              </a:rPr>
              <a:t>Stegvis arbetstidsförkortning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cs typeface="Arial"/>
              </a:rPr>
              <a:t>En god löneutveckling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cs typeface="Arial"/>
              </a:rPr>
              <a:t>Fortsatt arbete för ökad lönespridning och permanenta skrivningar om särskilt yrkesskickliga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cs typeface="Arial"/>
              </a:rPr>
              <a:t>Veckovila och dygnsvila – enskilda rättigheter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cs typeface="Arial"/>
              </a:rPr>
              <a:t>Schemalagd tid utanför det kliniska arbetet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cs typeface="Arial"/>
              </a:rPr>
              <a:t>Muntligt och skriftligt besked om ny lön samt besked om hen blivit bedömd som särskilt yrkesskicklig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A2C3D43-4E82-FFE9-95A2-63B90968B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65" y="1075700"/>
            <a:ext cx="9533596" cy="608915"/>
          </a:xfrm>
        </p:spPr>
        <p:txBody>
          <a:bodyPr/>
          <a:lstStyle/>
          <a:p>
            <a:r>
              <a:rPr lang="sv-SE" dirty="0"/>
              <a:t>Utgångspunkter/yrkanden i avtalsrörelsen </a:t>
            </a:r>
          </a:p>
        </p:txBody>
      </p:sp>
    </p:spTree>
    <p:extLst>
      <p:ext uri="{BB962C8B-B14F-4D97-AF65-F5344CB8AC3E}">
        <p14:creationId xmlns:p14="http://schemas.microsoft.com/office/powerpoint/2010/main" val="25232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7C9154B-1588-BD74-E3C3-4861B66572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00000" y="2143828"/>
            <a:ext cx="8592000" cy="28628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Ett ettårigt avtal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Enbart ”städa i hörnen”, det saknas ekonomiska förutsättningar till mer omfattande förändringar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Lägga frågor om lön och arbetstider i arbeten med alla motparter under 2024 och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Avsiktsförklaringar om Friskfaktorer och Kompetensförsörjning med alla motparter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Industrimärket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9A145D2-9BB3-5BD2-2E21-0D129AD36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666" y="953955"/>
            <a:ext cx="8592000" cy="1000604"/>
          </a:xfrm>
        </p:spPr>
        <p:txBody>
          <a:bodyPr/>
          <a:lstStyle/>
          <a:p>
            <a:r>
              <a:rPr lang="sv-SE" dirty="0"/>
              <a:t>SKR:s och </a:t>
            </a:r>
            <a:r>
              <a:rPr lang="sv-SE" dirty="0" err="1"/>
              <a:t>Sobonas</a:t>
            </a:r>
            <a:r>
              <a:rPr lang="sv-SE" dirty="0"/>
              <a:t> utgångspunkter</a:t>
            </a:r>
          </a:p>
        </p:txBody>
      </p:sp>
    </p:spTree>
    <p:extLst>
      <p:ext uri="{BB962C8B-B14F-4D97-AF65-F5344CB8AC3E}">
        <p14:creationId xmlns:p14="http://schemas.microsoft.com/office/powerpoint/2010/main" val="253915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16CFAF3-9EF6-2625-BD16-8FAF7EF505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5735" y="834887"/>
            <a:ext cx="10430932" cy="583427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Första gången sedan 2005 var samtliga </a:t>
            </a:r>
            <a:r>
              <a:rPr lang="sv-SE" dirty="0" err="1"/>
              <a:t>HÖK:ar</a:t>
            </a:r>
            <a:r>
              <a:rPr lang="sv-SE" dirty="0"/>
              <a:t> i samtidig avtalsrörelse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SKR och </a:t>
            </a:r>
            <a:r>
              <a:rPr lang="sv-SE" dirty="0" err="1"/>
              <a:t>Sobona</a:t>
            </a:r>
            <a:r>
              <a:rPr lang="sv-SE" dirty="0"/>
              <a:t> sammanfattade att förbunden tillsammans hade 178 yrkanden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Förhandlingarna skedde i olika parallella rum: respektive HÖK för sig, AB, Lönearbetet, Arbetstidsarbetet, Friskfaktorsarbetet och Kompetensförsörjningsarbetet. Arbetet ”hölls ihop” av förhandlingscheferna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 Vårdförbundets HÖK-rum fanns en motpart som inte hade mandat att möta oss i sänkt veckoarbetstid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Reella AB-förhandlingar kom inte igång förrän andra hälften av mars. Samtidigt började SKR och </a:t>
            </a:r>
            <a:r>
              <a:rPr lang="sv-SE" dirty="0" err="1"/>
              <a:t>Sobona</a:t>
            </a:r>
            <a:r>
              <a:rPr lang="sv-SE" dirty="0"/>
              <a:t> att prata om behov av ytterligare undantag från dygnsvila (det så kallade NATO-pappret)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Facken i Välfärden försökte samordna sig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Facken som helhet försökte samordna sig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Ja eller nej till slutbud planerades till 28 mars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Ett första slutbud innehållande ett preciserat NATO-papper lämnades den 24 mars – facken skulle svara den 26 mars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47F6059-C8F9-41A6-16F2-1CACD6722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01" y="-296334"/>
            <a:ext cx="8592000" cy="1000604"/>
          </a:xfrm>
        </p:spPr>
        <p:txBody>
          <a:bodyPr/>
          <a:lstStyle/>
          <a:p>
            <a:r>
              <a:rPr lang="sv-SE" dirty="0"/>
              <a:t>Förhandlingarna</a:t>
            </a:r>
          </a:p>
        </p:txBody>
      </p:sp>
    </p:spTree>
    <p:extLst>
      <p:ext uri="{BB962C8B-B14F-4D97-AF65-F5344CB8AC3E}">
        <p14:creationId xmlns:p14="http://schemas.microsoft.com/office/powerpoint/2010/main" val="103004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45FEA4C-7B56-9737-1F81-31B312B12A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0516" y="877540"/>
            <a:ext cx="11631942" cy="5344073"/>
          </a:xfrm>
        </p:spPr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Den 26 mars avvisade Vårdförbundet SKR:s och </a:t>
            </a:r>
            <a:r>
              <a:rPr lang="sv-SE" sz="1800" dirty="0" err="1"/>
              <a:t>Sobonas</a:t>
            </a:r>
            <a:r>
              <a:rPr lang="sv-SE" sz="1800" dirty="0"/>
              <a:t> sent införda krav i ”NATO-papperet” och </a:t>
            </a:r>
            <a:br>
              <a:rPr lang="sv-SE" sz="1800" dirty="0"/>
            </a:br>
            <a:r>
              <a:rPr lang="sv-SE" sz="1800" dirty="0"/>
              <a:t>begärde samtidigt förhandlingsmedling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Akademikeralliansen, Sveriges läkarförbund samt AKV (</a:t>
            </a:r>
            <a:r>
              <a:rPr lang="sv-SE" sz="1800" dirty="0" err="1"/>
              <a:t>bl</a:t>
            </a:r>
            <a:r>
              <a:rPr lang="sv-SE" sz="1800" dirty="0"/>
              <a:t> a Vision och SSR) slöt avtal den 28 mars. Kommunal fortsatte förhandla och varslade den 1 april. Sveriges lärare sa nej, prolongerade och fortsatte förhandla. Kommunal och Sveriges lärare tecknade därefter avtal.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>
                <a:cs typeface="Arial"/>
              </a:rPr>
              <a:t>1 april begärde Vårdförbundet och SKR/</a:t>
            </a:r>
            <a:r>
              <a:rPr lang="sv-SE" sz="1800" dirty="0" err="1">
                <a:cs typeface="Arial"/>
              </a:rPr>
              <a:t>Sobona</a:t>
            </a:r>
            <a:r>
              <a:rPr lang="sv-SE" sz="1800" dirty="0">
                <a:cs typeface="Arial"/>
              </a:rPr>
              <a:t> gemensamt förhandlingsmedling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>
                <a:cs typeface="Arial"/>
              </a:rPr>
              <a:t>10 april lämnade medlarna sin första hemställan/bud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>
                <a:cs typeface="Arial"/>
              </a:rPr>
              <a:t>11 april sa Vårdförbundet nej och la därefter ett första varsel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>
                <a:cs typeface="Arial"/>
              </a:rPr>
              <a:t>SKR och Sobona la därefter ett bud den 24 april som Vårdförbundet sa nej till och la istället ett motbud som SKR och Sobona sa nej till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Övertids- och mertidsblockad trädde i kraft från 25 april för 63 000 medlemmar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Strejkvåg 1 trädde i kraft 4 juni för 2000 medlemmar – samtidigt avbröts nyanställningsblockaden i regionerna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Strejkvåg 2 trädde i kraft 11 juni för ytterligare 1300 medlemmar</a:t>
            </a:r>
            <a:endParaRPr lang="sv-SE" sz="18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>
                <a:cs typeface="Arial"/>
              </a:rPr>
              <a:t>13 juni la medlarna sin andra hemställan/bud som Vårdförbundet sa nej till den 14 juni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>
                <a:cs typeface="Arial"/>
              </a:rPr>
              <a:t>27 juni la medlarna en slutlig hemställan/bud avseende </a:t>
            </a:r>
            <a:r>
              <a:rPr lang="sv-SE" sz="1800" dirty="0" err="1">
                <a:cs typeface="Arial"/>
              </a:rPr>
              <a:t>Sobona</a:t>
            </a:r>
            <a:r>
              <a:rPr lang="sv-SE" sz="1800" dirty="0">
                <a:cs typeface="Arial"/>
              </a:rPr>
              <a:t> och SKR la ett likalydande slutligt bud som Vårdförbundet efter noggrant övervägande sa ja till den 28 juni.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>
              <a:cs typeface="Arial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A2C3D43-4E82-FFE9-95A2-63B90968B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42" y="-123064"/>
            <a:ext cx="8592000" cy="1000604"/>
          </a:xfrm>
        </p:spPr>
        <p:txBody>
          <a:bodyPr/>
          <a:lstStyle/>
          <a:p>
            <a:r>
              <a:rPr lang="sv-SE" dirty="0"/>
              <a:t>Medling och konflikt – i korthet</a:t>
            </a:r>
          </a:p>
        </p:txBody>
      </p:sp>
    </p:spTree>
    <p:extLst>
      <p:ext uri="{BB962C8B-B14F-4D97-AF65-F5344CB8AC3E}">
        <p14:creationId xmlns:p14="http://schemas.microsoft.com/office/powerpoint/2010/main" val="2557061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45FEA4C-7B56-9737-1F81-31B312B12A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4761" y="1172818"/>
            <a:ext cx="10637491" cy="4701208"/>
          </a:xfrm>
        </p:spPr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Tydligt besked från medlarna – fortsatt konflikt skulle inte ge ett bättre bud och medlarna skulle lämna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NATO-pappret var borta. Fyra arbetstidsförkortningar. Kollektivavtal om AST. Eget arbete om arbetstider.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Det avtalsinnehåll vi genom konflikten lyckats pressa fram från SKR och Sobona har stora långsiktiga värden som vi ville säkra</a:t>
            </a:r>
            <a:endParaRPr lang="sv-SE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cs typeface="Arial"/>
              </a:rPr>
              <a:t>Förändringar i arbetstidsfrågor brukar ske i små steg – nu hade vi tagit ett viktigt kliv och satt arbetstidsfrågan högst upp på agendan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cs typeface="Arial"/>
              </a:rPr>
              <a:t>Ett fortsatt avtalslöst tillstånd skulle riskera Vårdförbundets möjligheter att agera som facklig part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cs typeface="Arial"/>
              </a:rPr>
              <a:t>Vi hade fått mer än övriga förbund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cs typeface="Arial"/>
              </a:rPr>
              <a:t>HÖK 24 är bättre än HÖK 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>
              <a:cs typeface="Arial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A2C3D43-4E82-FFE9-95A2-63B90968B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61" y="576469"/>
            <a:ext cx="8592000" cy="477078"/>
          </a:xfrm>
        </p:spPr>
        <p:txBody>
          <a:bodyPr/>
          <a:lstStyle/>
          <a:p>
            <a:r>
              <a:rPr lang="sv-SE" dirty="0"/>
              <a:t>Därför sa vi ja</a:t>
            </a:r>
          </a:p>
        </p:txBody>
      </p:sp>
    </p:spTree>
    <p:extLst>
      <p:ext uri="{BB962C8B-B14F-4D97-AF65-F5344CB8AC3E}">
        <p14:creationId xmlns:p14="http://schemas.microsoft.com/office/powerpoint/2010/main" val="341476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45FEA4C-7B56-9737-1F81-31B312B12A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5172" y="1508792"/>
            <a:ext cx="10209028" cy="4802523"/>
          </a:xfrm>
        </p:spPr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/>
              <a:t>Avtalsperiod </a:t>
            </a:r>
            <a:r>
              <a:rPr lang="sv-SE" dirty="0"/>
              <a:t>2024-06-28 till 2025-03-31</a:t>
            </a:r>
            <a:br>
              <a:rPr lang="sv-SE" dirty="0"/>
            </a:br>
            <a:r>
              <a:rPr lang="sv-SE" sz="1800" dirty="0">
                <a:latin typeface="Arial" panose="020B0604020202020204" pitchFamily="34" charset="0"/>
              </a:rPr>
              <a:t>Under den avtalslösa perioden 1/4-27/6 </a:t>
            </a:r>
            <a:r>
              <a:rPr lang="sv-SE" sz="1800" dirty="0">
                <a:effectLst/>
                <a:latin typeface="Segoe UI" panose="020B0502040204020203" pitchFamily="34" charset="0"/>
              </a:rPr>
              <a:t>har anställningar bestått med bibehållna anställningsvillkor enligt HÖK 22.  </a:t>
            </a:r>
            <a:r>
              <a:rPr lang="sv-SE" sz="1800" dirty="0">
                <a:latin typeface="Segoe UI" panose="020B0502040204020203" pitchFamily="34" charset="0"/>
              </a:rPr>
              <a:t>För de som varit uttagna i strejk utges inte lön och avsättning till tjänstepension under perioden de varit uttagna. För nyanställda under perioden gäller samma anställningsvillkor som i HÖK 22</a:t>
            </a:r>
            <a:r>
              <a:rPr lang="sv-SE" sz="1800" dirty="0">
                <a:effectLst/>
                <a:latin typeface="Segoe UI" panose="020B0502040204020203" pitchFamily="34" charset="0"/>
              </a:rPr>
              <a:t>.</a:t>
            </a:r>
            <a:br>
              <a:rPr lang="sv-SE" sz="1800" dirty="0">
                <a:effectLst/>
                <a:latin typeface="Segoe UI" panose="020B0502040204020203" pitchFamily="34" charset="0"/>
              </a:rPr>
            </a:br>
            <a:endParaRPr lang="sv-SE" sz="1800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sv-SE" b="1" dirty="0">
                <a:cs typeface="Arial"/>
              </a:rPr>
              <a:t>Arbetstid</a:t>
            </a:r>
            <a:br>
              <a:rPr lang="sv-SE" b="1" dirty="0">
                <a:cs typeface="Arial"/>
              </a:rPr>
            </a:br>
            <a:r>
              <a:rPr lang="sv-SE" b="1" dirty="0">
                <a:cs typeface="Arial"/>
              </a:rPr>
              <a:t>- </a:t>
            </a:r>
            <a:r>
              <a:rPr lang="sv-SE" dirty="0">
                <a:cs typeface="Arial"/>
              </a:rPr>
              <a:t>Fyra olika arbetstidsförkortningar införs från 2024-11-01. Sänkningar på 1 timme och 55 minuter upp till 5 timmar och 40 minuter. </a:t>
            </a:r>
            <a:br>
              <a:rPr lang="sv-SE" dirty="0">
                <a:cs typeface="Arial"/>
              </a:rPr>
            </a:br>
            <a:r>
              <a:rPr lang="sv-SE" dirty="0">
                <a:cs typeface="Arial"/>
              </a:rPr>
              <a:t>- Eget partsarbete om arbetstider. </a:t>
            </a:r>
            <a:br>
              <a:rPr lang="sv-SE" dirty="0">
                <a:cs typeface="Arial"/>
              </a:rPr>
            </a:br>
            <a:endParaRPr lang="sv-SE" dirty="0">
              <a:cs typeface="Arial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sv-SE" b="1" dirty="0">
                <a:cs typeface="Arial"/>
              </a:rPr>
              <a:t>Lön</a:t>
            </a:r>
            <a:br>
              <a:rPr lang="sv-SE" b="1" dirty="0">
                <a:cs typeface="Arial"/>
              </a:rPr>
            </a:br>
            <a:r>
              <a:rPr lang="sv-SE" b="1" dirty="0">
                <a:cs typeface="Arial"/>
              </a:rPr>
              <a:t>- </a:t>
            </a:r>
            <a:r>
              <a:rPr lang="sv-SE" dirty="0">
                <a:cs typeface="Arial"/>
              </a:rPr>
              <a:t>Siffersatt löneökning 3,05% (0,25% betalning för arbetstidsförkortningarna)</a:t>
            </a:r>
            <a:br>
              <a:rPr lang="sv-SE" dirty="0">
                <a:cs typeface="Arial"/>
              </a:rPr>
            </a:br>
            <a:r>
              <a:rPr lang="sv-SE" dirty="0">
                <a:cs typeface="Arial"/>
              </a:rPr>
              <a:t>- Ny lön räknas från 2024-06-28 (om man lokalt inte kommer överens om annat)</a:t>
            </a:r>
            <a:br>
              <a:rPr lang="sv-SE" dirty="0">
                <a:cs typeface="Arial"/>
              </a:rPr>
            </a:br>
            <a:r>
              <a:rPr lang="sv-SE" dirty="0">
                <a:cs typeface="Arial"/>
              </a:rPr>
              <a:t>- Fortsatt prioritering av särskilt yrkesskickliga</a:t>
            </a:r>
            <a:br>
              <a:rPr lang="sv-SE" dirty="0">
                <a:cs typeface="Arial"/>
              </a:rPr>
            </a:br>
            <a:endParaRPr lang="sv-SE" dirty="0">
              <a:cs typeface="Arial"/>
            </a:endParaRPr>
          </a:p>
          <a:p>
            <a:endParaRPr lang="sv-SE" dirty="0">
              <a:cs typeface="Arial"/>
            </a:endParaRPr>
          </a:p>
          <a:p>
            <a:pPr marL="342900" indent="-342900">
              <a:buChar char="•"/>
            </a:pPr>
            <a:endParaRPr lang="sv-SE" dirty="0">
              <a:cs typeface="Arial"/>
            </a:endParaRPr>
          </a:p>
          <a:p>
            <a:endParaRPr lang="sv-SE" dirty="0">
              <a:cs typeface="Arial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A2C3D43-4E82-FFE9-95A2-63B90968B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2" y="190891"/>
            <a:ext cx="9590567" cy="1000604"/>
          </a:xfrm>
        </p:spPr>
        <p:txBody>
          <a:bodyPr/>
          <a:lstStyle/>
          <a:p>
            <a:r>
              <a:rPr lang="sv-SE" dirty="0"/>
              <a:t>Förändringarna i korthet</a:t>
            </a:r>
          </a:p>
        </p:txBody>
      </p:sp>
    </p:spTree>
    <p:extLst>
      <p:ext uri="{BB962C8B-B14F-4D97-AF65-F5344CB8AC3E}">
        <p14:creationId xmlns:p14="http://schemas.microsoft.com/office/powerpoint/2010/main" val="2704754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45FEA4C-7B56-9737-1F81-31B312B12A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5172" y="1411358"/>
            <a:ext cx="11121656" cy="4899958"/>
          </a:xfrm>
        </p:spPr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>
                <a:cs typeface="Arial"/>
              </a:rPr>
              <a:t>Utbildning, kompetens &amp; karriär</a:t>
            </a:r>
            <a:br>
              <a:rPr lang="sv-SE" sz="2000" b="1" dirty="0">
                <a:cs typeface="Arial"/>
              </a:rPr>
            </a:br>
            <a:r>
              <a:rPr lang="sv-SE" sz="2000" dirty="0">
                <a:cs typeface="Arial"/>
              </a:rPr>
              <a:t>- Kollektivavtalade villkor om AST (Akademisk specialisttjänstgöring) från 2024-07-30</a:t>
            </a:r>
            <a:br>
              <a:rPr lang="sv-SE" sz="2000" dirty="0">
                <a:cs typeface="Arial"/>
              </a:rPr>
            </a:br>
            <a:r>
              <a:rPr lang="sv-SE" sz="2000" dirty="0">
                <a:cs typeface="Arial"/>
              </a:rPr>
              <a:t>- Partsarbeten om karriärmodeller, tjänstestruktur, Avancerad specialistsjuksköterska samt reglerade specialistordningar för barnmorskor, biomedicinska analytiker och röntgensjuksköterskor</a:t>
            </a:r>
            <a:br>
              <a:rPr lang="sv-SE" sz="2000" dirty="0">
                <a:cs typeface="Arial"/>
              </a:rPr>
            </a:br>
            <a:endParaRPr lang="sv-SE" sz="20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cs typeface="Arial"/>
              </a:rPr>
              <a:t>Höjda rörliga ersättningar </a:t>
            </a:r>
            <a:r>
              <a:rPr lang="sv-SE" dirty="0">
                <a:cs typeface="Arial"/>
              </a:rPr>
              <a:t>i nivå med märket på 3,3 procent (från 24-06-28, om man inte kommer överens om annat lokalt)</a:t>
            </a:r>
            <a:br>
              <a:rPr lang="sv-SE" dirty="0">
                <a:cs typeface="Arial"/>
              </a:rPr>
            </a:br>
            <a:endParaRPr lang="sv-SE" sz="20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cs typeface="Arial"/>
              </a:rPr>
              <a:t>4 avsiktsförklaringar - g</a:t>
            </a:r>
            <a:r>
              <a:rPr lang="sv-SE" sz="2000" b="1" dirty="0">
                <a:cs typeface="Arial"/>
              </a:rPr>
              <a:t>emensamma arbeten med övriga parter</a:t>
            </a:r>
          </a:p>
          <a:p>
            <a:r>
              <a:rPr lang="sv-SE" sz="2000" dirty="0">
                <a:cs typeface="Arial"/>
              </a:rPr>
              <a:t>      Löneavtalet, Arbetstider, </a:t>
            </a:r>
            <a:r>
              <a:rPr lang="sv-SE" dirty="0">
                <a:cs typeface="Arial"/>
              </a:rPr>
              <a:t>K</a:t>
            </a:r>
            <a:r>
              <a:rPr lang="sv-SE" sz="2000" dirty="0">
                <a:cs typeface="Arial"/>
              </a:rPr>
              <a:t>ompetensförsörjning, Friskfaktorer</a:t>
            </a:r>
            <a:br>
              <a:rPr lang="sv-SE" sz="2000" dirty="0">
                <a:cs typeface="Arial"/>
              </a:rPr>
            </a:br>
            <a:endParaRPr lang="sv-SE" sz="20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>
                <a:cs typeface="Arial"/>
              </a:rPr>
              <a:t>Övriga villkorsförändringar</a:t>
            </a:r>
            <a:br>
              <a:rPr lang="sv-SE" sz="2000" b="1" dirty="0">
                <a:cs typeface="Arial"/>
              </a:rPr>
            </a:br>
            <a:r>
              <a:rPr lang="sv-SE" dirty="0">
                <a:cs typeface="Arial"/>
              </a:rPr>
              <a:t>Mindre f</a:t>
            </a:r>
            <a:r>
              <a:rPr lang="sv-SE" sz="2000" dirty="0">
                <a:cs typeface="Arial"/>
              </a:rPr>
              <a:t>örändringar/förtydliganden i AB kring bl. a. provanställning, inlöst övertid och förskjuten arbetstid</a:t>
            </a:r>
            <a:endParaRPr lang="sv-SE" dirty="0">
              <a:cs typeface="Arial"/>
            </a:endParaRPr>
          </a:p>
          <a:p>
            <a:br>
              <a:rPr lang="sv-SE" dirty="0">
                <a:cs typeface="Arial"/>
              </a:rPr>
            </a:br>
            <a:endParaRPr lang="sv-SE" dirty="0">
              <a:cs typeface="Arial"/>
            </a:endParaRPr>
          </a:p>
          <a:p>
            <a:endParaRPr lang="sv-SE" dirty="0">
              <a:cs typeface="Arial"/>
            </a:endParaRPr>
          </a:p>
          <a:p>
            <a:pPr marL="342900" indent="-342900">
              <a:buChar char="•"/>
            </a:pPr>
            <a:endParaRPr lang="sv-SE" dirty="0">
              <a:cs typeface="Arial"/>
            </a:endParaRPr>
          </a:p>
          <a:p>
            <a:endParaRPr lang="sv-SE" dirty="0">
              <a:cs typeface="Arial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A2C3D43-4E82-FFE9-95A2-63B90968B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2" y="190891"/>
            <a:ext cx="9590567" cy="1000604"/>
          </a:xfrm>
        </p:spPr>
        <p:txBody>
          <a:bodyPr/>
          <a:lstStyle/>
          <a:p>
            <a:r>
              <a:rPr lang="sv-SE" dirty="0"/>
              <a:t>Förändringarna i korthet</a:t>
            </a:r>
          </a:p>
        </p:txBody>
      </p:sp>
    </p:spTree>
    <p:extLst>
      <p:ext uri="{BB962C8B-B14F-4D97-AF65-F5344CB8AC3E}">
        <p14:creationId xmlns:p14="http://schemas.microsoft.com/office/powerpoint/2010/main" val="3674675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45FEA4C-7B56-9737-1F81-31B312B12A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9847" y="1123123"/>
            <a:ext cx="8076649" cy="5416826"/>
          </a:xfrm>
        </p:spPr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b="1" dirty="0"/>
              <a:t>Kravet på andelen natt </a:t>
            </a:r>
            <a:r>
              <a:rPr lang="sv-SE" sz="1800" dirty="0"/>
              <a:t>för heltidsanställd på rotation för att få 36 timmar och 20 minuter i veckoarbetstid </a:t>
            </a:r>
            <a:r>
              <a:rPr lang="sv-SE" sz="1800" b="1" dirty="0"/>
              <a:t>sänks</a:t>
            </a:r>
            <a:r>
              <a:rPr lang="sv-SE" sz="1800" dirty="0"/>
              <a:t> från minst 20 procent natt till minst 10 procent natt (10 procent motsvarar en schemalagd natt varannan vecka)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800" i="1" dirty="0"/>
          </a:p>
          <a:p>
            <a:r>
              <a:rPr lang="sv-SE" sz="1800" dirty="0"/>
              <a:t>Veckoarbetstidsmåtten för heltidsanställd som idag arbetar </a:t>
            </a:r>
            <a:r>
              <a:rPr lang="sv-SE" sz="1800" b="1" dirty="0"/>
              <a:t>rotation</a:t>
            </a:r>
            <a:r>
              <a:rPr lang="sv-SE" sz="1800" dirty="0"/>
              <a:t> och har </a:t>
            </a:r>
            <a:r>
              <a:rPr lang="sv-SE" sz="1800" b="1" dirty="0"/>
              <a:t>40 timmar/vecka </a:t>
            </a:r>
            <a:r>
              <a:rPr lang="sv-SE" sz="1800" dirty="0"/>
              <a:t>får </a:t>
            </a:r>
            <a:r>
              <a:rPr lang="sv-SE" sz="1800" b="1" dirty="0"/>
              <a:t>sänkt veckoarbetstid </a:t>
            </a:r>
            <a:r>
              <a:rPr lang="sv-SE" sz="1800" dirty="0"/>
              <a:t>till:</a:t>
            </a:r>
            <a:br>
              <a:rPr lang="sv-SE" sz="1800" dirty="0"/>
            </a:b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36 timmar och 20 minuter (vid 10% natt) respektive </a:t>
            </a:r>
            <a:br>
              <a:rPr lang="sv-SE" sz="1800" dirty="0"/>
            </a:b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34 timmar och 20 minuter (vid 30 % natt)</a:t>
            </a:r>
          </a:p>
          <a:p>
            <a:endParaRPr lang="sv-SE" sz="1800" i="1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>
                <a:cs typeface="Arial"/>
              </a:rPr>
              <a:t>Heltidsanställd som idag arbetar </a:t>
            </a:r>
            <a:r>
              <a:rPr lang="sv-SE" sz="1800" b="1" dirty="0">
                <a:cs typeface="Arial"/>
              </a:rPr>
              <a:t>ständig natt på 40 timmar/vecka </a:t>
            </a:r>
            <a:r>
              <a:rPr lang="sv-SE" sz="1800" dirty="0">
                <a:cs typeface="Arial"/>
              </a:rPr>
              <a:t>får </a:t>
            </a:r>
            <a:br>
              <a:rPr lang="sv-SE" sz="1800" dirty="0">
                <a:cs typeface="Arial"/>
              </a:rPr>
            </a:br>
            <a:r>
              <a:rPr lang="sv-SE" sz="1800" b="1" dirty="0">
                <a:cs typeface="Arial"/>
              </a:rPr>
              <a:t>sänkt veckoarbetstid</a:t>
            </a:r>
            <a:r>
              <a:rPr lang="sv-SE" sz="1800" dirty="0">
                <a:cs typeface="Arial"/>
              </a:rPr>
              <a:t> till 36 timmar/vecka.</a:t>
            </a:r>
            <a:r>
              <a:rPr lang="sv-SE" sz="2400" dirty="0">
                <a:cs typeface="Arial"/>
              </a:rPr>
              <a:t> </a:t>
            </a:r>
          </a:p>
          <a:p>
            <a:br>
              <a:rPr lang="sv-SE" sz="1800" dirty="0">
                <a:cs typeface="Arial"/>
              </a:rPr>
            </a:br>
            <a:r>
              <a:rPr lang="sv-SE" sz="1800" dirty="0">
                <a:cs typeface="Arial"/>
              </a:rPr>
              <a:t>OBS! Lokala kollektivavtal med lägre veckoarbetstid fortsätter gälla!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A2C3D43-4E82-FFE9-95A2-63B90968B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47" y="318051"/>
            <a:ext cx="9398184" cy="603015"/>
          </a:xfrm>
        </p:spPr>
        <p:txBody>
          <a:bodyPr/>
          <a:lstStyle/>
          <a:p>
            <a:r>
              <a:rPr lang="sv-SE" dirty="0"/>
              <a:t>4 sänkningar av heltidsmått från 1 november 2024</a:t>
            </a:r>
          </a:p>
        </p:txBody>
      </p:sp>
      <p:sp>
        <p:nvSpPr>
          <p:cNvPr id="5" name="Höger klammerparentes 4">
            <a:extLst>
              <a:ext uri="{FF2B5EF4-FFF2-40B4-BE49-F238E27FC236}">
                <a16:creationId xmlns:a16="http://schemas.microsoft.com/office/drawing/2014/main" id="{6848FEFF-A3FB-6869-F919-7415CC9EAFCD}"/>
              </a:ext>
            </a:extLst>
          </p:cNvPr>
          <p:cNvSpPr/>
          <p:nvPr/>
        </p:nvSpPr>
        <p:spPr>
          <a:xfrm>
            <a:off x="8627771" y="1153018"/>
            <a:ext cx="651934" cy="458185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FD857D5-95B1-51FF-4BC9-3DBAF8788D3C}"/>
              </a:ext>
            </a:extLst>
          </p:cNvPr>
          <p:cNvSpPr txBox="1"/>
          <p:nvPr/>
        </p:nvSpPr>
        <p:spPr>
          <a:xfrm>
            <a:off x="9536044" y="3147718"/>
            <a:ext cx="2328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sv-SE" sz="2400" dirty="0">
                <a:solidFill>
                  <a:schemeClr val="accent1"/>
                </a:solidFill>
              </a:rPr>
              <a:t>Cirka 8 – 10 % av kollektivet</a:t>
            </a:r>
          </a:p>
        </p:txBody>
      </p:sp>
    </p:spTree>
    <p:extLst>
      <p:ext uri="{BB962C8B-B14F-4D97-AF65-F5344CB8AC3E}">
        <p14:creationId xmlns:p14="http://schemas.microsoft.com/office/powerpoint/2010/main" val="945529452"/>
      </p:ext>
    </p:extLst>
  </p:cSld>
  <p:clrMapOvr>
    <a:masterClrMapping/>
  </p:clrMapOvr>
</p:sld>
</file>

<file path=ppt/theme/theme1.xml><?xml version="1.0" encoding="utf-8"?>
<a:theme xmlns:a="http://schemas.openxmlformats.org/drawingml/2006/main" name="Vårdförbundet">
  <a:themeElements>
    <a:clrScheme name="VF PP">
      <a:dk1>
        <a:srgbClr val="1E2D4B"/>
      </a:dk1>
      <a:lt1>
        <a:srgbClr val="FFFFFF"/>
      </a:lt1>
      <a:dk2>
        <a:srgbClr val="263E8A"/>
      </a:dk2>
      <a:lt2>
        <a:srgbClr val="FFFFFF"/>
      </a:lt2>
      <a:accent1>
        <a:srgbClr val="263E8A"/>
      </a:accent1>
      <a:accent2>
        <a:srgbClr val="F7D8D8"/>
      </a:accent2>
      <a:accent3>
        <a:srgbClr val="E06464"/>
      </a:accent3>
      <a:accent4>
        <a:srgbClr val="9B9C9F"/>
      </a:accent4>
      <a:accent5>
        <a:srgbClr val="C0B685"/>
      </a:accent5>
      <a:accent6>
        <a:srgbClr val="F3D131"/>
      </a:accent6>
      <a:hlink>
        <a:srgbClr val="0563C1"/>
      </a:hlink>
      <a:folHlink>
        <a:srgbClr val="954F72"/>
      </a:folHlink>
    </a:clrScheme>
    <a:fontScheme name="Vårdförbunde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F_mall.potx" id="{73881846-8FBA-40FB-BE13-17FE14527963}" vid="{C00F0CFE-EDEF-4451-A8AD-817716D5ED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14042</TotalTime>
  <Words>1443</Words>
  <Application>Microsoft Office PowerPoint</Application>
  <PresentationFormat>Bredbild</PresentationFormat>
  <Paragraphs>111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Arial</vt:lpstr>
      <vt:lpstr>Arial,Sans-Serif</vt:lpstr>
      <vt:lpstr>Georgia</vt:lpstr>
      <vt:lpstr>Segoe UI</vt:lpstr>
      <vt:lpstr>Vårdförbundet</vt:lpstr>
      <vt:lpstr> HÖK 24  Nytt centralt kollektivavtal mellan Vårdförbundet  och SKR/Sobona </vt:lpstr>
      <vt:lpstr>Utgångspunkter/yrkanden i avtalsrörelsen </vt:lpstr>
      <vt:lpstr>SKR:s och Sobonas utgångspunkter</vt:lpstr>
      <vt:lpstr>Förhandlingarna</vt:lpstr>
      <vt:lpstr>Medling och konflikt – i korthet</vt:lpstr>
      <vt:lpstr>Därför sa vi ja</vt:lpstr>
      <vt:lpstr>Förändringarna i korthet</vt:lpstr>
      <vt:lpstr>Förändringarna i korthet</vt:lpstr>
      <vt:lpstr>4 sänkningar av heltidsmått från 1 november 2024</vt:lpstr>
      <vt:lpstr>Eget partsarbete om arbetstider</vt:lpstr>
      <vt:lpstr>Lön</vt:lpstr>
      <vt:lpstr>Prioritering av särskilt yrkesskickliga (SYS) </vt:lpstr>
      <vt:lpstr>Utbildning, kompetens, karriär</vt:lpstr>
      <vt:lpstr>Förändringar i Allmänna Bestämmelser (AB)</vt:lpstr>
      <vt:lpstr>Sammanfattning av medlingen och konflikten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HÖK-24  Nytt kollektivavtal tecknat mellan  Vårdförbundet och SKR/Sobona</dc:title>
  <dc:creator>Henrik Bäckstrand</dc:creator>
  <cp:lastModifiedBy>Linda Lundin</cp:lastModifiedBy>
  <cp:revision>5</cp:revision>
  <cp:lastPrinted>2024-07-01T09:59:55Z</cp:lastPrinted>
  <dcterms:created xsi:type="dcterms:W3CDTF">2024-06-29T11:32:15Z</dcterms:created>
  <dcterms:modified xsi:type="dcterms:W3CDTF">2024-10-22T13:51:24Z</dcterms:modified>
</cp:coreProperties>
</file>