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Lst>
  <p:notesMasterIdLst>
    <p:notesMasterId r:id="rId18"/>
  </p:notesMasterIdLst>
  <p:sldIdLst>
    <p:sldId id="3284" r:id="rId6"/>
    <p:sldId id="269" r:id="rId7"/>
    <p:sldId id="433" r:id="rId8"/>
    <p:sldId id="3282" r:id="rId9"/>
    <p:sldId id="3273" r:id="rId10"/>
    <p:sldId id="263" r:id="rId11"/>
    <p:sldId id="3281" r:id="rId12"/>
    <p:sldId id="429" r:id="rId13"/>
    <p:sldId id="3278" r:id="rId14"/>
    <p:sldId id="3285" r:id="rId15"/>
    <p:sldId id="3283" r:id="rId16"/>
    <p:sldId id="327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ACC5E596-7049-40E4-806F-51C944D7CB52}">
          <p14:sldIdLst>
            <p14:sldId id="3284"/>
            <p14:sldId id="269"/>
            <p14:sldId id="433"/>
            <p14:sldId id="3282"/>
            <p14:sldId id="3273"/>
            <p14:sldId id="263"/>
            <p14:sldId id="3281"/>
            <p14:sldId id="429"/>
            <p14:sldId id="3278"/>
            <p14:sldId id="3285"/>
            <p14:sldId id="3283"/>
            <p14:sldId id="32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2DF476-1A88-30E1-8915-826C05073B52}" name="Angelica Neville" initials="AN" userId="S::angelica.neville@vardforbundet.se::735905e6-c7a9-4dac-bd52-1436de61529f" providerId="AD"/>
  <p188:author id="{D068B0A1-24BD-D3A8-B52A-CACA6EE9D2D3}" name="Linda Ripgården" initials="LR" userId="S::linda.ripgarden@vardforbundet.se::9f1ff005-a930-4892-909d-a5a7a04fe067" providerId="AD"/>
  <p188:author id="{605142AB-BC58-44CC-8314-4C23BE45D701}" name="Gunilla George" initials="GG" userId="S::gunilla.george@vardforbundet.se::7ef847ec-f23c-47bc-bd06-2492ee783f5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4FC7D0-580B-4A38-8FA0-B0EE8108EFB3}" v="4" dt="2024-07-04T12:42:07.722"/>
    <p1510:client id="{9CEA3687-E46F-488C-98F5-6655BF390D4C}" v="1" dt="2024-06-10T06:33:47.865"/>
    <p1510:client id="{C0EEF0A2-6E43-4604-A420-3715FD180F2D}" v="15" dt="2024-06-10T06:04:50.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A02EF-AC98-4797-BA35-6A34774CAF10}"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sv-SE"/>
        </a:p>
      </dgm:t>
    </dgm:pt>
    <dgm:pt modelId="{ED14FB16-3698-49B6-9481-2EEE3BE3CEA7}">
      <dgm:prSet phldrT="[Text]" custT="1"/>
      <dgm:spPr/>
      <dgm:t>
        <a:bodyPr/>
        <a:lstStyle/>
        <a:p>
          <a:r>
            <a:rPr lang="sv-SE" sz="2200" b="1"/>
            <a:t>Anställd</a:t>
          </a:r>
        </a:p>
      </dgm:t>
    </dgm:pt>
    <dgm:pt modelId="{51214FF5-78BF-45E2-803B-BB5697E26A54}" type="parTrans" cxnId="{DE614F21-3806-4313-9FD4-AE485117F355}">
      <dgm:prSet/>
      <dgm:spPr/>
      <dgm:t>
        <a:bodyPr/>
        <a:lstStyle/>
        <a:p>
          <a:endParaRPr lang="sv-SE"/>
        </a:p>
      </dgm:t>
    </dgm:pt>
    <dgm:pt modelId="{E407EA77-7F65-4006-B829-9040A0C00F3E}" type="sibTrans" cxnId="{DE614F21-3806-4313-9FD4-AE485117F355}">
      <dgm:prSet/>
      <dgm:spPr/>
      <dgm:t>
        <a:bodyPr/>
        <a:lstStyle/>
        <a:p>
          <a:endParaRPr lang="sv-SE"/>
        </a:p>
      </dgm:t>
    </dgm:pt>
    <dgm:pt modelId="{F1CC3915-343C-4604-8576-321DC87DD860}">
      <dgm:prSet phldrT="[Text]" custT="1"/>
      <dgm:spPr/>
      <dgm:t>
        <a:bodyPr/>
        <a:lstStyle/>
        <a:p>
          <a:r>
            <a:rPr lang="sv-SE" sz="2200" b="1"/>
            <a:t>Arbetsgivare</a:t>
          </a:r>
        </a:p>
      </dgm:t>
    </dgm:pt>
    <dgm:pt modelId="{DDAAB3B4-3A59-4341-8057-289EC83BE6C1}" type="parTrans" cxnId="{FD88195F-B759-4FEC-8E24-61886C671FAA}">
      <dgm:prSet/>
      <dgm:spPr/>
      <dgm:t>
        <a:bodyPr/>
        <a:lstStyle/>
        <a:p>
          <a:endParaRPr lang="sv-SE"/>
        </a:p>
      </dgm:t>
    </dgm:pt>
    <dgm:pt modelId="{13A3F0C7-FA86-4397-AA0A-C2C053DA090D}" type="sibTrans" cxnId="{FD88195F-B759-4FEC-8E24-61886C671FAA}">
      <dgm:prSet/>
      <dgm:spPr/>
      <dgm:t>
        <a:bodyPr/>
        <a:lstStyle/>
        <a:p>
          <a:endParaRPr lang="sv-SE"/>
        </a:p>
      </dgm:t>
    </dgm:pt>
    <dgm:pt modelId="{7BB12C30-F5CF-4E90-BEE0-C727B228C7B0}">
      <dgm:prSet phldrT="[Text]" custT="1"/>
      <dgm:spPr/>
      <dgm:t>
        <a:bodyPr/>
        <a:lstStyle/>
        <a:p>
          <a:r>
            <a:rPr lang="sv-SE" sz="2200" b="1"/>
            <a:t>Fackförbund</a:t>
          </a:r>
        </a:p>
      </dgm:t>
    </dgm:pt>
    <dgm:pt modelId="{DEFD49E6-C381-4601-8BB8-B8AE2117BBA6}" type="parTrans" cxnId="{54EDA922-BB10-4EA4-934F-43037E8962DE}">
      <dgm:prSet/>
      <dgm:spPr/>
      <dgm:t>
        <a:bodyPr/>
        <a:lstStyle/>
        <a:p>
          <a:endParaRPr lang="sv-SE"/>
        </a:p>
      </dgm:t>
    </dgm:pt>
    <dgm:pt modelId="{00FB6183-E86B-4119-B80A-98EBE920EC46}" type="sibTrans" cxnId="{54EDA922-BB10-4EA4-934F-43037E8962DE}">
      <dgm:prSet/>
      <dgm:spPr/>
      <dgm:t>
        <a:bodyPr/>
        <a:lstStyle/>
        <a:p>
          <a:endParaRPr lang="sv-SE"/>
        </a:p>
      </dgm:t>
    </dgm:pt>
    <dgm:pt modelId="{06C30F07-2E59-4399-AD65-680275DB94CA}" type="pres">
      <dgm:prSet presAssocID="{D55A02EF-AC98-4797-BA35-6A34774CAF10}" presName="Name0" presStyleCnt="0">
        <dgm:presLayoutVars>
          <dgm:dir/>
          <dgm:resizeHandles val="exact"/>
        </dgm:presLayoutVars>
      </dgm:prSet>
      <dgm:spPr/>
    </dgm:pt>
    <dgm:pt modelId="{F9F7C477-652C-4FD5-A04C-9EDA04ED9097}" type="pres">
      <dgm:prSet presAssocID="{ED14FB16-3698-49B6-9481-2EEE3BE3CEA7}" presName="node" presStyleLbl="node1" presStyleIdx="0" presStyleCnt="3">
        <dgm:presLayoutVars>
          <dgm:bulletEnabled val="1"/>
        </dgm:presLayoutVars>
      </dgm:prSet>
      <dgm:spPr/>
    </dgm:pt>
    <dgm:pt modelId="{B0D63CB8-0406-4957-8BF6-02E9076FF5D8}" type="pres">
      <dgm:prSet presAssocID="{E407EA77-7F65-4006-B829-9040A0C00F3E}" presName="sibTrans" presStyleLbl="sibTrans2D1" presStyleIdx="0" presStyleCnt="3"/>
      <dgm:spPr/>
    </dgm:pt>
    <dgm:pt modelId="{DBBC1780-0746-4126-993E-E36EB15C0836}" type="pres">
      <dgm:prSet presAssocID="{E407EA77-7F65-4006-B829-9040A0C00F3E}" presName="connectorText" presStyleLbl="sibTrans2D1" presStyleIdx="0" presStyleCnt="3"/>
      <dgm:spPr/>
    </dgm:pt>
    <dgm:pt modelId="{BD76A33B-DC5B-4630-9722-E146465297CD}" type="pres">
      <dgm:prSet presAssocID="{F1CC3915-343C-4604-8576-321DC87DD860}" presName="node" presStyleLbl="node1" presStyleIdx="1" presStyleCnt="3">
        <dgm:presLayoutVars>
          <dgm:bulletEnabled val="1"/>
        </dgm:presLayoutVars>
      </dgm:prSet>
      <dgm:spPr/>
    </dgm:pt>
    <dgm:pt modelId="{F8BDC0A7-0569-4ED8-AD87-E105386CF1E1}" type="pres">
      <dgm:prSet presAssocID="{13A3F0C7-FA86-4397-AA0A-C2C053DA090D}" presName="sibTrans" presStyleLbl="sibTrans2D1" presStyleIdx="1" presStyleCnt="3"/>
      <dgm:spPr/>
    </dgm:pt>
    <dgm:pt modelId="{BA6751B0-7E52-497E-A074-6D039AA2AD0F}" type="pres">
      <dgm:prSet presAssocID="{13A3F0C7-FA86-4397-AA0A-C2C053DA090D}" presName="connectorText" presStyleLbl="sibTrans2D1" presStyleIdx="1" presStyleCnt="3"/>
      <dgm:spPr/>
    </dgm:pt>
    <dgm:pt modelId="{E42CC6AD-E455-40FE-B7B2-B3F599565964}" type="pres">
      <dgm:prSet presAssocID="{7BB12C30-F5CF-4E90-BEE0-C727B228C7B0}" presName="node" presStyleLbl="node1" presStyleIdx="2" presStyleCnt="3">
        <dgm:presLayoutVars>
          <dgm:bulletEnabled val="1"/>
        </dgm:presLayoutVars>
      </dgm:prSet>
      <dgm:spPr/>
    </dgm:pt>
    <dgm:pt modelId="{F5866CB0-CE1F-4623-A414-9FDC5164C1B0}" type="pres">
      <dgm:prSet presAssocID="{00FB6183-E86B-4119-B80A-98EBE920EC46}" presName="sibTrans" presStyleLbl="sibTrans2D1" presStyleIdx="2" presStyleCnt="3"/>
      <dgm:spPr/>
    </dgm:pt>
    <dgm:pt modelId="{B99B9145-CC20-4A3F-A0A9-9D95C0B9EE5C}" type="pres">
      <dgm:prSet presAssocID="{00FB6183-E86B-4119-B80A-98EBE920EC46}" presName="connectorText" presStyleLbl="sibTrans2D1" presStyleIdx="2" presStyleCnt="3"/>
      <dgm:spPr/>
    </dgm:pt>
  </dgm:ptLst>
  <dgm:cxnLst>
    <dgm:cxn modelId="{F7AD0A09-722F-4DD0-BCA5-DEF4DE841D14}" type="presOf" srcId="{D55A02EF-AC98-4797-BA35-6A34774CAF10}" destId="{06C30F07-2E59-4399-AD65-680275DB94CA}" srcOrd="0" destOrd="0" presId="urn:microsoft.com/office/officeart/2005/8/layout/cycle7"/>
    <dgm:cxn modelId="{DE614F21-3806-4313-9FD4-AE485117F355}" srcId="{D55A02EF-AC98-4797-BA35-6A34774CAF10}" destId="{ED14FB16-3698-49B6-9481-2EEE3BE3CEA7}" srcOrd="0" destOrd="0" parTransId="{51214FF5-78BF-45E2-803B-BB5697E26A54}" sibTransId="{E407EA77-7F65-4006-B829-9040A0C00F3E}"/>
    <dgm:cxn modelId="{54EDA922-BB10-4EA4-934F-43037E8962DE}" srcId="{D55A02EF-AC98-4797-BA35-6A34774CAF10}" destId="{7BB12C30-F5CF-4E90-BEE0-C727B228C7B0}" srcOrd="2" destOrd="0" parTransId="{DEFD49E6-C381-4601-8BB8-B8AE2117BBA6}" sibTransId="{00FB6183-E86B-4119-B80A-98EBE920EC46}"/>
    <dgm:cxn modelId="{E0EEC02F-5F4F-44B5-B61E-CA36694F1829}" type="presOf" srcId="{7BB12C30-F5CF-4E90-BEE0-C727B228C7B0}" destId="{E42CC6AD-E455-40FE-B7B2-B3F599565964}" srcOrd="0" destOrd="0" presId="urn:microsoft.com/office/officeart/2005/8/layout/cycle7"/>
    <dgm:cxn modelId="{9C04EE5D-7C9B-40F4-8D86-FFA100C72306}" type="presOf" srcId="{E407EA77-7F65-4006-B829-9040A0C00F3E}" destId="{B0D63CB8-0406-4957-8BF6-02E9076FF5D8}" srcOrd="0" destOrd="0" presId="urn:microsoft.com/office/officeart/2005/8/layout/cycle7"/>
    <dgm:cxn modelId="{FD88195F-B759-4FEC-8E24-61886C671FAA}" srcId="{D55A02EF-AC98-4797-BA35-6A34774CAF10}" destId="{F1CC3915-343C-4604-8576-321DC87DD860}" srcOrd="1" destOrd="0" parTransId="{DDAAB3B4-3A59-4341-8057-289EC83BE6C1}" sibTransId="{13A3F0C7-FA86-4397-AA0A-C2C053DA090D}"/>
    <dgm:cxn modelId="{2C63648D-65D3-40DD-BEAE-0EF152FE4433}" type="presOf" srcId="{E407EA77-7F65-4006-B829-9040A0C00F3E}" destId="{DBBC1780-0746-4126-993E-E36EB15C0836}" srcOrd="1" destOrd="0" presId="urn:microsoft.com/office/officeart/2005/8/layout/cycle7"/>
    <dgm:cxn modelId="{899C0394-E9D9-4C1D-B46F-9489871D4C79}" type="presOf" srcId="{00FB6183-E86B-4119-B80A-98EBE920EC46}" destId="{F5866CB0-CE1F-4623-A414-9FDC5164C1B0}" srcOrd="0" destOrd="0" presId="urn:microsoft.com/office/officeart/2005/8/layout/cycle7"/>
    <dgm:cxn modelId="{E5D36AC0-F873-4896-BA14-8FD136274A4E}" type="presOf" srcId="{ED14FB16-3698-49B6-9481-2EEE3BE3CEA7}" destId="{F9F7C477-652C-4FD5-A04C-9EDA04ED9097}" srcOrd="0" destOrd="0" presId="urn:microsoft.com/office/officeart/2005/8/layout/cycle7"/>
    <dgm:cxn modelId="{29FFB7C3-28E2-4253-B366-1B1A11A4C139}" type="presOf" srcId="{00FB6183-E86B-4119-B80A-98EBE920EC46}" destId="{B99B9145-CC20-4A3F-A0A9-9D95C0B9EE5C}" srcOrd="1" destOrd="0" presId="urn:microsoft.com/office/officeart/2005/8/layout/cycle7"/>
    <dgm:cxn modelId="{78A13AD1-B593-4A1C-A11A-AA522400EF10}" type="presOf" srcId="{13A3F0C7-FA86-4397-AA0A-C2C053DA090D}" destId="{BA6751B0-7E52-497E-A074-6D039AA2AD0F}" srcOrd="1" destOrd="0" presId="urn:microsoft.com/office/officeart/2005/8/layout/cycle7"/>
    <dgm:cxn modelId="{BA0B75EC-335A-43BA-8628-B6440267F0F5}" type="presOf" srcId="{F1CC3915-343C-4604-8576-321DC87DD860}" destId="{BD76A33B-DC5B-4630-9722-E146465297CD}" srcOrd="0" destOrd="0" presId="urn:microsoft.com/office/officeart/2005/8/layout/cycle7"/>
    <dgm:cxn modelId="{BD06D2FB-8F0D-42E8-94BC-358F261FD130}" type="presOf" srcId="{13A3F0C7-FA86-4397-AA0A-C2C053DA090D}" destId="{F8BDC0A7-0569-4ED8-AD87-E105386CF1E1}" srcOrd="0" destOrd="0" presId="urn:microsoft.com/office/officeart/2005/8/layout/cycle7"/>
    <dgm:cxn modelId="{28C151B4-E0A0-4B15-9D64-2301A257BA68}" type="presParOf" srcId="{06C30F07-2E59-4399-AD65-680275DB94CA}" destId="{F9F7C477-652C-4FD5-A04C-9EDA04ED9097}" srcOrd="0" destOrd="0" presId="urn:microsoft.com/office/officeart/2005/8/layout/cycle7"/>
    <dgm:cxn modelId="{E3CC6962-8930-41F6-AC49-4A4BD80D085B}" type="presParOf" srcId="{06C30F07-2E59-4399-AD65-680275DB94CA}" destId="{B0D63CB8-0406-4957-8BF6-02E9076FF5D8}" srcOrd="1" destOrd="0" presId="urn:microsoft.com/office/officeart/2005/8/layout/cycle7"/>
    <dgm:cxn modelId="{D2E01992-B4B8-4E47-8F3F-A6691AC89556}" type="presParOf" srcId="{B0D63CB8-0406-4957-8BF6-02E9076FF5D8}" destId="{DBBC1780-0746-4126-993E-E36EB15C0836}" srcOrd="0" destOrd="0" presId="urn:microsoft.com/office/officeart/2005/8/layout/cycle7"/>
    <dgm:cxn modelId="{6C4F7D67-4F57-4DB9-B663-23CA5AA43698}" type="presParOf" srcId="{06C30F07-2E59-4399-AD65-680275DB94CA}" destId="{BD76A33B-DC5B-4630-9722-E146465297CD}" srcOrd="2" destOrd="0" presId="urn:microsoft.com/office/officeart/2005/8/layout/cycle7"/>
    <dgm:cxn modelId="{AF952B84-012D-4D8A-9435-9C6398F00D6A}" type="presParOf" srcId="{06C30F07-2E59-4399-AD65-680275DB94CA}" destId="{F8BDC0A7-0569-4ED8-AD87-E105386CF1E1}" srcOrd="3" destOrd="0" presId="urn:microsoft.com/office/officeart/2005/8/layout/cycle7"/>
    <dgm:cxn modelId="{1D4EB56D-1558-46ED-ACB5-596898AB3BD6}" type="presParOf" srcId="{F8BDC0A7-0569-4ED8-AD87-E105386CF1E1}" destId="{BA6751B0-7E52-497E-A074-6D039AA2AD0F}" srcOrd="0" destOrd="0" presId="urn:microsoft.com/office/officeart/2005/8/layout/cycle7"/>
    <dgm:cxn modelId="{03F9B901-15CF-46D0-9EF4-242F74594EDD}" type="presParOf" srcId="{06C30F07-2E59-4399-AD65-680275DB94CA}" destId="{E42CC6AD-E455-40FE-B7B2-B3F599565964}" srcOrd="4" destOrd="0" presId="urn:microsoft.com/office/officeart/2005/8/layout/cycle7"/>
    <dgm:cxn modelId="{6F34F04A-C54A-4B78-B428-F6811A186482}" type="presParOf" srcId="{06C30F07-2E59-4399-AD65-680275DB94CA}" destId="{F5866CB0-CE1F-4623-A414-9FDC5164C1B0}" srcOrd="5" destOrd="0" presId="urn:microsoft.com/office/officeart/2005/8/layout/cycle7"/>
    <dgm:cxn modelId="{0D0FF57C-8372-4551-992B-D29139AA9759}" type="presParOf" srcId="{F5866CB0-CE1F-4623-A414-9FDC5164C1B0}" destId="{B99B9145-CC20-4A3F-A0A9-9D95C0B9EE5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7C477-652C-4FD5-A04C-9EDA04ED9097}">
      <dsp:nvSpPr>
        <dsp:cNvPr id="0" name=""/>
        <dsp:cNvSpPr/>
      </dsp:nvSpPr>
      <dsp:spPr>
        <a:xfrm>
          <a:off x="2485243" y="3"/>
          <a:ext cx="1982762" cy="9913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kern="1200"/>
            <a:t>Anställd</a:t>
          </a:r>
        </a:p>
      </dsp:txBody>
      <dsp:txXfrm>
        <a:off x="2514280" y="29040"/>
        <a:ext cx="1924688" cy="933307"/>
      </dsp:txXfrm>
    </dsp:sp>
    <dsp:sp modelId="{B0D63CB8-0406-4957-8BF6-02E9076FF5D8}">
      <dsp:nvSpPr>
        <dsp:cNvPr id="0" name=""/>
        <dsp:cNvSpPr/>
      </dsp:nvSpPr>
      <dsp:spPr>
        <a:xfrm rot="3600000">
          <a:off x="3777844" y="1742152"/>
          <a:ext cx="1037177" cy="34698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a:off x="3881939" y="1811549"/>
        <a:ext cx="828987" cy="208189"/>
      </dsp:txXfrm>
    </dsp:sp>
    <dsp:sp modelId="{BD76A33B-DC5B-4630-9722-E146465297CD}">
      <dsp:nvSpPr>
        <dsp:cNvPr id="0" name=""/>
        <dsp:cNvSpPr/>
      </dsp:nvSpPr>
      <dsp:spPr>
        <a:xfrm>
          <a:off x="4124860" y="2839903"/>
          <a:ext cx="1982762" cy="991381"/>
        </a:xfrm>
        <a:prstGeom prst="roundRect">
          <a:avLst>
            <a:gd name="adj" fmla="val 10000"/>
          </a:avLst>
        </a:prstGeom>
        <a:solidFill>
          <a:schemeClr val="accent2">
            <a:hueOff val="0"/>
            <a:satOff val="355"/>
            <a:lumOff val="-1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kern="1200"/>
            <a:t>Arbetsgivare</a:t>
          </a:r>
        </a:p>
      </dsp:txBody>
      <dsp:txXfrm>
        <a:off x="4153897" y="2868940"/>
        <a:ext cx="1924688" cy="933307"/>
      </dsp:txXfrm>
    </dsp:sp>
    <dsp:sp modelId="{F8BDC0A7-0569-4ED8-AD87-E105386CF1E1}">
      <dsp:nvSpPr>
        <dsp:cNvPr id="0" name=""/>
        <dsp:cNvSpPr/>
      </dsp:nvSpPr>
      <dsp:spPr>
        <a:xfrm rot="10800000">
          <a:off x="2958035" y="3162102"/>
          <a:ext cx="1037177" cy="346983"/>
        </a:xfrm>
        <a:prstGeom prst="leftRightArrow">
          <a:avLst>
            <a:gd name="adj1" fmla="val 60000"/>
            <a:gd name="adj2" fmla="val 50000"/>
          </a:avLst>
        </a:prstGeom>
        <a:solidFill>
          <a:schemeClr val="accent2">
            <a:hueOff val="0"/>
            <a:satOff val="355"/>
            <a:lumOff val="-13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rot="10800000">
        <a:off x="3062130" y="3231499"/>
        <a:ext cx="828987" cy="208189"/>
      </dsp:txXfrm>
    </dsp:sp>
    <dsp:sp modelId="{E42CC6AD-E455-40FE-B7B2-B3F599565964}">
      <dsp:nvSpPr>
        <dsp:cNvPr id="0" name=""/>
        <dsp:cNvSpPr/>
      </dsp:nvSpPr>
      <dsp:spPr>
        <a:xfrm>
          <a:off x="845626" y="2839903"/>
          <a:ext cx="1982762" cy="991381"/>
        </a:xfrm>
        <a:prstGeom prst="roundRect">
          <a:avLst>
            <a:gd name="adj" fmla="val 10000"/>
          </a:avLst>
        </a:prstGeom>
        <a:solidFill>
          <a:schemeClr val="accent2">
            <a:hueOff val="0"/>
            <a:satOff val="709"/>
            <a:lumOff val="-2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b="1" kern="1200"/>
            <a:t>Fackförbund</a:t>
          </a:r>
        </a:p>
      </dsp:txBody>
      <dsp:txXfrm>
        <a:off x="874663" y="2868940"/>
        <a:ext cx="1924688" cy="933307"/>
      </dsp:txXfrm>
    </dsp:sp>
    <dsp:sp modelId="{F5866CB0-CE1F-4623-A414-9FDC5164C1B0}">
      <dsp:nvSpPr>
        <dsp:cNvPr id="0" name=""/>
        <dsp:cNvSpPr/>
      </dsp:nvSpPr>
      <dsp:spPr>
        <a:xfrm rot="18000000">
          <a:off x="2138227" y="1742152"/>
          <a:ext cx="1037177" cy="346983"/>
        </a:xfrm>
        <a:prstGeom prst="leftRightArrow">
          <a:avLst>
            <a:gd name="adj1" fmla="val 60000"/>
            <a:gd name="adj2" fmla="val 50000"/>
          </a:avLst>
        </a:prstGeom>
        <a:solidFill>
          <a:schemeClr val="accent2">
            <a:hueOff val="0"/>
            <a:satOff val="709"/>
            <a:lumOff val="-272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sv-SE" sz="1500" kern="1200"/>
        </a:p>
      </dsp:txBody>
      <dsp:txXfrm>
        <a:off x="2242322" y="1811549"/>
        <a:ext cx="828987" cy="20818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EE080-9177-4AC3-87B5-C93E58E12284}" type="datetimeFigureOut">
              <a:rPr lang="sv-SE" smtClean="0"/>
              <a:t>2024-07-04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2B21B-1DBE-4B7C-846C-4D10CB8D0D9B}" type="slidenum">
              <a:rPr lang="sv-SE" smtClean="0"/>
              <a:t>‹#›</a:t>
            </a:fld>
            <a:endParaRPr lang="sv-SE"/>
          </a:p>
        </p:txBody>
      </p:sp>
    </p:spTree>
    <p:extLst>
      <p:ext uri="{BB962C8B-B14F-4D97-AF65-F5344CB8AC3E}">
        <p14:creationId xmlns:p14="http://schemas.microsoft.com/office/powerpoint/2010/main" val="341762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vardforbundet.se/engagemang-och-paverkan/aktuellt/nyheter/de-kan-vinna-vardforbundspriset-och-arets-vardche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vardforbundet.se/sidor-for/fortroendevald/ditt-uppdrag/fortroendevalda-berattar/love-springfeld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ftonbladet.se/kultur/a/KMygl4/rebecca-selberg-om-vardyrket-kraven-och-strejken?utm_source=iosapp&amp;utm_medium=sha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Syfte och mål.</a:t>
            </a:r>
            <a:endParaRPr lang="en-US"/>
          </a:p>
          <a:p>
            <a:endParaRPr lang="sv-SE"/>
          </a:p>
          <a:p>
            <a:r>
              <a:rPr lang="sv-SE"/>
              <a:t>Målgrupp- medlemmar och förtroendevalda</a:t>
            </a:r>
            <a:r>
              <a:rPr lang="en-US"/>
              <a:t> .</a:t>
            </a:r>
            <a:endParaRPr lang="en-US">
              <a:ea typeface="Calibri"/>
              <a:cs typeface="Calibri"/>
            </a:endParaRPr>
          </a:p>
          <a:p>
            <a:endParaRPr lang="sv-SE"/>
          </a:p>
          <a:p>
            <a:r>
              <a:rPr lang="sv-SE"/>
              <a:t>På sista bilden finns det frågeställningar att använda i större eller mindre grupper. Frågorna tangerar genomgånget material och den komplexitet en avtalsrörelse innebär. Syftet är att främja framåtsyftande samtal som leder till insikter och idéer om hur och vad Vårdförbundets yrkesgrupper behöver göra för att tillsammans åstadkomma positiva förändringar. Beroende på hur mycket tid du har till ditt förfogande, så finns det i talarmanus (under PP) några bilder med frågeställningar kopplat till bilden. Du som kursleder väljer själv om och hur du använder de frågeställningarna. </a:t>
            </a:r>
            <a:endParaRPr lang="en-US"/>
          </a:p>
          <a:p>
            <a:r>
              <a:rPr lang="sv-SE"/>
              <a:t> </a:t>
            </a:r>
            <a:endParaRPr lang="en-US"/>
          </a:p>
          <a:p>
            <a:r>
              <a:rPr lang="sv-SE"/>
              <a:t>Mål med genomgången/utbildningen är att skapa grundläggande förståelse för hur invecklad en avtalsrörelse är, de olika delarna som ingår i en avtalsrörelse. Få insikt om spelet bakom, varför vi inte alltid når hela vägen och hur och vad som krävs av enskild medlem på arbetsplatsen och organisationen i stort, för att vi ska lyckas nå förbättringar för våra medlemsgrupper i detta ständigt pågående arbete.</a:t>
            </a:r>
            <a:endParaRPr lang="en-US"/>
          </a:p>
          <a:p>
            <a:r>
              <a:rPr lang="sv-SE"/>
              <a:t> </a:t>
            </a:r>
            <a:endParaRPr lang="en-US"/>
          </a:p>
          <a:p>
            <a:endParaRPr lang="sv-SE"/>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1</a:t>
            </a:fld>
            <a:endParaRPr lang="sv-SE"/>
          </a:p>
        </p:txBody>
      </p:sp>
    </p:spTree>
    <p:extLst>
      <p:ext uri="{BB962C8B-B14F-4D97-AF65-F5344CB8AC3E}">
        <p14:creationId xmlns:p14="http://schemas.microsoft.com/office/powerpoint/2010/main" val="60190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av Vårdförbundets mål är att Sverige ska driva god och säker vård. För att lyckas med detta behöver Vårdförbundets yrkesgrupper ha goda förutsättningar i arbetsvardagen, och vad gäller kompetensförsörjning och återhämtning, vilket inte alltid är fallet. </a:t>
            </a:r>
            <a:endParaRPr lang="en-US"/>
          </a:p>
          <a:p>
            <a:endParaRPr lang="sv-SE"/>
          </a:p>
          <a:p>
            <a:r>
              <a:rPr lang="sv-SE"/>
              <a:t>Allt är dock inte nattsvart och mörkt. Det finns massor av bra arbete som görs dagligen och som vi måste använda, sprida och inspireras av. Små och stora saker som är i den riktning vi vill. Både som chefer tillsammans med skyddsombud/förtroendevalda, men också medlemmar som gör stor skillnad i utvecklingen av vården.</a:t>
            </a:r>
            <a:endParaRPr lang="en-US"/>
          </a:p>
          <a:p>
            <a:endParaRPr lang="sv-SE"/>
          </a:p>
          <a:p>
            <a:r>
              <a:rPr lang="sv-SE"/>
              <a:t>Exempel på några sådana guldkorn!</a:t>
            </a:r>
          </a:p>
          <a:p>
            <a:endParaRPr lang="sv-SE"/>
          </a:p>
          <a:p>
            <a:r>
              <a:rPr lang="sv-SE" b="1"/>
              <a:t>Chef som gjort förändring</a:t>
            </a:r>
          </a:p>
          <a:p>
            <a:endParaRPr lang="sv-SE" b="1"/>
          </a:p>
          <a:p>
            <a:r>
              <a:rPr lang="sv-SE" b="1"/>
              <a:t>Laila Davidsson </a:t>
            </a:r>
            <a:r>
              <a:rPr lang="sv-SE"/>
              <a:t> verksamhetschef, Praktikertjänst AB Cederkliniken, Piteå</a:t>
            </a:r>
          </a:p>
          <a:p>
            <a:endParaRPr lang="sv-SE"/>
          </a:p>
          <a:p>
            <a:r>
              <a:rPr lang="sv-SE"/>
              <a:t>”Laila Davidsson är en nytänkande chef som gillar att omvärldsspana, ifrågasätta och prova nytt. Under hennes ledarskap har verksamheten vuxit från 9 till 40 anställda och från noll till 11 000 listade patienter. En utveckling att vara stolt över, men som också blev krävande. När stressen till sist hotade arbetsglädjen var hon en av dem som tog fram åtgärder som fick allt att vända. Med en ny modell för sjukskrivningsprocessen och ett nytt sätt ta hand om patienter som led av psykisk ohälsa skapades kortare väntetider, färre sjukskrivna patienter – och en god arbetsmiljö. En chef som gör personalen delaktig – för utan deras engagemang, ingen framgång. Hon skapar trygghet och hjälper medarbetarna att se sina styrkor, att växa tillsammans och att fortsätta utveckla den personcentrerade vården. Hela tiden utifrån patienternas och medarbetarnas perspektiv.”</a:t>
            </a:r>
          </a:p>
          <a:p>
            <a:endParaRPr lang="sv-SE"/>
          </a:p>
          <a:p>
            <a:r>
              <a:rPr lang="sv-SE" b="1"/>
              <a:t>Medlemmar som gjort skillnad</a:t>
            </a:r>
            <a:endParaRPr lang="en-US" b="1"/>
          </a:p>
          <a:p>
            <a:endParaRPr lang="sv-SE"/>
          </a:p>
          <a:p>
            <a:r>
              <a:rPr lang="sv-SE" b="1" err="1"/>
              <a:t>Sylwia</a:t>
            </a:r>
            <a:r>
              <a:rPr lang="sv-SE" b="1"/>
              <a:t> </a:t>
            </a:r>
            <a:r>
              <a:rPr lang="sv-SE" b="1" err="1"/>
              <a:t>Kedzierska</a:t>
            </a:r>
            <a:r>
              <a:rPr lang="sv-SE"/>
              <a:t>, biomedicinsk analytiker, Klinisk patologi och cancerdiagnostik, Cytologilaboratoriet Huddinge </a:t>
            </a:r>
          </a:p>
          <a:p>
            <a:endParaRPr lang="sv-SE"/>
          </a:p>
          <a:p>
            <a:r>
              <a:rPr lang="sv-SE"/>
              <a:t>Ett blodprov eller ett vävnadsprov ser hon som något mer än bara vätska eller en hudflik. </a:t>
            </a:r>
            <a:r>
              <a:rPr lang="sv-SE" err="1"/>
              <a:t>Sylwia</a:t>
            </a:r>
            <a:r>
              <a:rPr lang="sv-SE"/>
              <a:t> </a:t>
            </a:r>
            <a:r>
              <a:rPr lang="sv-SE" err="1"/>
              <a:t>Kedzierska</a:t>
            </a:r>
            <a:r>
              <a:rPr lang="sv-SE"/>
              <a:t> ser en person i varje prov. En person som ska hanteras på bästa möjliga vis. Slarv kan leda till att patienter måste komma tillbaka för ännu en obehaglig provtagning, eller till att de tvingas vänta länge på livsavgörande besked. Behandlingar försenas och vårdtider förlängs utan snabba och korrekta analyssvar. </a:t>
            </a:r>
            <a:r>
              <a:rPr lang="sv-SE" err="1"/>
              <a:t>Sylwia</a:t>
            </a:r>
            <a:r>
              <a:rPr lang="sv-SE"/>
              <a:t> </a:t>
            </a:r>
            <a:r>
              <a:rPr lang="sv-SE" err="1"/>
              <a:t>Kedzierska</a:t>
            </a:r>
            <a:r>
              <a:rPr lang="sv-SE"/>
              <a:t> brinner för sitt arbete och ser möjligheter i stället för problem. Hon har effektiviserat genom att delta i planeringen av ett nytt laboratorium. Hon har gjort analyserna säkrare och förbättrat patientsäkerheten med sina idéer om placering av instrument och byte av gammal utrustning. Genom hennes förslag om utbyte av fixeringsvätska är proverna nu mer hållbara. Att lära nytt, dela med sig av kunskap och att utvecklas tillsammans är viktigt för henne. För sin förmåga att utveckla den personcentrerade vården på laboratoriet är hon värd ett pris</a:t>
            </a:r>
          </a:p>
          <a:p>
            <a:endParaRPr lang="sv-SE"/>
          </a:p>
          <a:p>
            <a:r>
              <a:rPr lang="sv-SE" b="1"/>
              <a:t>Amanda Ahlin</a:t>
            </a:r>
            <a:r>
              <a:rPr lang="sv-SE"/>
              <a:t>, sjuksköterska, hematologienheten, Skaraborgs sjukhus, Skövde </a:t>
            </a:r>
          </a:p>
          <a:p>
            <a:endParaRPr lang="sv-SE"/>
          </a:p>
          <a:p>
            <a:r>
              <a:rPr lang="sv-SE"/>
              <a:t>”Galet”, sa många när de först hörde om att svårt cancersjuka patienter vårdades hemma. Men ibland är hemma bäst. Amanda Ahlin såg infektionskänsliga patienter ligga ensamma i slussrum – med begränsade möjligheter till frisk luft och mänsklig kontakt på grund av risken att drabbas av livshotande sepsis. Det fick henne att starta ett projekt där patienterna skyddas mot vårdinfektioner genom att vara i sin hemmiljö. Större rörelsefrihet, inflytande över sin kost och stöd från närstående har minskat deras ångest. Och mer medvetenhet om vad som händer i kroppen har gjort patienterna delaktiga i den egna vården. Digital kontakt flera gånger om dagen, stöd av personalen på sjukhuset och möjlighet till återinläggning skapar trygghet. Samtidigt som vårdplatser frigörs och kostnader för utrustning sparas in. De som en gång kallade projektet för galenskap har tänkt om nu. </a:t>
            </a:r>
          </a:p>
          <a:p>
            <a:endParaRPr lang="sv-SE"/>
          </a:p>
          <a:p>
            <a:r>
              <a:rPr lang="sv-SE"/>
              <a:t>Hur kan vi inspireras av dessa medlemmar?</a:t>
            </a:r>
          </a:p>
          <a:p>
            <a:r>
              <a:rPr lang="sv-SE"/>
              <a:t>Har ni exempel på guldkorn?</a:t>
            </a:r>
          </a:p>
          <a:p>
            <a:endParaRPr lang="sv-SE"/>
          </a:p>
          <a:p>
            <a:endParaRPr lang="sv-SE"/>
          </a:p>
          <a:p>
            <a:r>
              <a:rPr lang="sv-SE">
                <a:hlinkClick r:id="rId3"/>
              </a:rPr>
              <a:t>De kan vinna Vårdförbundspriset och Årets Vårdchef - Vårdförbundet (vardforbundet.se)</a:t>
            </a:r>
            <a:endParaRPr lang="sv-SE"/>
          </a:p>
          <a:p>
            <a:endParaRPr lang="sv-SE"/>
          </a:p>
          <a:p>
            <a:r>
              <a:rPr lang="sv-SE">
                <a:hlinkClick r:id="rId4"/>
              </a:rPr>
              <a:t>I stället för att byta jobb stannar jag kvar och påverkar - Vårdförbundet (vardforbundet.se)</a:t>
            </a:r>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10</a:t>
            </a:fld>
            <a:endParaRPr lang="sv-SE"/>
          </a:p>
        </p:txBody>
      </p:sp>
    </p:spTree>
    <p:extLst>
      <p:ext uri="{BB962C8B-B14F-4D97-AF65-F5344CB8AC3E}">
        <p14:creationId xmlns:p14="http://schemas.microsoft.com/office/powerpoint/2010/main" val="62119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Förbundsordförande </a:t>
            </a:r>
            <a:r>
              <a:rPr lang="sv-SE" b="1" err="1"/>
              <a:t>Sinevas</a:t>
            </a:r>
            <a:r>
              <a:rPr lang="sv-SE" b="1"/>
              <a:t> uttalande om varför Vårdförbundet valde att gå ut i strejk 2024.</a:t>
            </a:r>
            <a:endParaRPr lang="en-US"/>
          </a:p>
          <a:p>
            <a:endParaRPr lang="sv-SE"/>
          </a:p>
          <a:p>
            <a:r>
              <a:rPr lang="sv-SE" b="1"/>
              <a:t>Vår strejk är din strejk.</a:t>
            </a:r>
            <a:endParaRPr lang="sv-SE"/>
          </a:p>
          <a:p>
            <a:r>
              <a:rPr lang="sv-SE"/>
              <a:t>Superhjältar. Så kallades våra medlemmar under pandemin. Då utlovades bättre arbetsmiljö, högre lön och rimliga villkor för att få personalen att stanna. </a:t>
            </a:r>
            <a:endParaRPr lang="en-US"/>
          </a:p>
          <a:p>
            <a:r>
              <a:rPr lang="sv-SE"/>
              <a:t>Det var då. Sedan dess har inget hänt. </a:t>
            </a:r>
            <a:endParaRPr lang="en-US"/>
          </a:p>
          <a:p>
            <a:r>
              <a:rPr lang="sv-SE"/>
              <a:t>Nu ökar köerna och människor dör i väntan på vård. Det sker nedskärningar runt om i landet – beslutade av politiker. Vi har akut personalbrist och en alltmer ohållbar arbetsbelastning. </a:t>
            </a:r>
            <a:endParaRPr lang="en-US"/>
          </a:p>
          <a:p>
            <a:r>
              <a:rPr lang="sv-SE"/>
              <a:t>Ansvariga politiker har lappat och lagat en allt trasigare sjukvård som byggt på att vi alltid ställer upp. Att vi stannar kvar efter arbetstid, jobbar sex av sju dagar i veckan och avstår vår semester. Förra året jobbade vi tre miljoner timmar övertid. Nästan var tredje arbetar deltid, många för att orka. Fyra av tio unga tror inte att de kommer stanna i yrket. Det finns ett systemfel. </a:t>
            </a:r>
            <a:endParaRPr lang="en-US"/>
          </a:p>
          <a:p>
            <a:r>
              <a:rPr lang="sv-SE"/>
              <a:t>Vi är där när dina barn föds, vi vårdar din familjemedlem när du sover och vi håller dig i handen den dagen du dör. Vi älskar våra jobb, men nu är det nog. </a:t>
            </a:r>
            <a:endParaRPr lang="en-US"/>
          </a:p>
          <a:p>
            <a:r>
              <a:rPr lang="sv-SE"/>
              <a:t>Vi vill ha kortare arbetstid för att orka jobba heltid ett helt yrkesliv. 40-timmarsveckan är en norm satt för kontorsarbete. Vi kan inte ta en kaffepaus, stänga ner datorn klockan 17 eller jobba hemma. Ytterst handlar våra krav om att rädda svensk sjukvård. Tyvärr har politikerna i Sveriges kommuner och regioner under en hel avtalsrörelse sagt blankt nej till våra fullt rimliga krav. </a:t>
            </a:r>
            <a:endParaRPr lang="en-US"/>
          </a:p>
          <a:p>
            <a:r>
              <a:rPr lang="sv-SE"/>
              <a:t>En strejk är en sista åtgärd, ändå är vi snart där. </a:t>
            </a:r>
            <a:endParaRPr lang="en-US"/>
          </a:p>
          <a:p>
            <a:r>
              <a:rPr lang="sv-SE"/>
              <a:t>Den 4 juni klockan 11 går 2 000 av våra 114 000 medlemmar ut i strejk. Vi gör det för att vi inte längre tänker betala med vår egen eller din hälsa. </a:t>
            </a:r>
            <a:endParaRPr lang="en-US"/>
          </a:p>
          <a:p>
            <a:r>
              <a:rPr lang="sv-SE"/>
              <a:t>Vi kommer alltid, alltid ta ansvar för den patient vi har framför oss. Men – det yttersta ansvaret för att det finns en fungerande vård ligger hos dina kommun- och regionpolitiker. De har makten att lösa konflikten. </a:t>
            </a:r>
            <a:endParaRPr lang="en-US"/>
          </a:p>
          <a:p>
            <a:r>
              <a:rPr lang="sv-SE"/>
              <a:t>Vi strejkar för dig. Vi vill kunna vara där för dig genom livet när du behöver det. Nu behöver vi ditt stöd.</a:t>
            </a:r>
            <a:endParaRPr lang="en-US"/>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11</a:t>
            </a:fld>
            <a:endParaRPr lang="sv-SE"/>
          </a:p>
        </p:txBody>
      </p:sp>
    </p:spTree>
    <p:extLst>
      <p:ext uri="{BB962C8B-B14F-4D97-AF65-F5344CB8AC3E}">
        <p14:creationId xmlns:p14="http://schemas.microsoft.com/office/powerpoint/2010/main" val="2836939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444AB-556C-3618-D627-84785EC39E9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CB82D0-9D20-09F6-9F89-B3BF7478EB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775CD7-AA85-E9E8-C62F-3A5DEE18F254}"/>
              </a:ext>
            </a:extLst>
          </p:cNvPr>
          <p:cNvSpPr>
            <a:spLocks noGrp="1"/>
          </p:cNvSpPr>
          <p:nvPr>
            <p:ph type="body" idx="1"/>
          </p:nvPr>
        </p:nvSpPr>
        <p:spPr/>
        <p:txBody>
          <a:bodyPr/>
          <a:lstStyle/>
          <a:p>
            <a:r>
              <a:rPr lang="sv-SE" b="1"/>
              <a:t>Diskutera i större eller mindre grupper: </a:t>
            </a:r>
          </a:p>
          <a:p>
            <a:r>
              <a:rPr lang="sv-SE"/>
              <a:t>Eftersom en avtalsrörelse är en ”resa” som innefattar ett ständigt pågående arbete, behöver vi fundera på vad vi vill som professionell yrkeskår.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Önska fritt! Här är himlen den enda begränsningen! Inkludera tidigare diskussioner till bilderna och det invecklade sammanhanget vi just gått igenom. </a:t>
            </a:r>
          </a:p>
          <a:p>
            <a:endParaRPr lang="sv-SE"/>
          </a:p>
          <a:p>
            <a:r>
              <a:rPr lang="sv-SE"/>
              <a:t>Reflekterande frågor. </a:t>
            </a:r>
          </a:p>
          <a:p>
            <a:r>
              <a:rPr lang="sv-SE"/>
              <a:t>Vad vill du att Vårdförbundet nått för förbättringar om:</a:t>
            </a:r>
            <a:br>
              <a:rPr lang="sv-SE"/>
            </a:br>
            <a:r>
              <a:rPr lang="sv-SE"/>
              <a:t>- 1 år</a:t>
            </a:r>
            <a:br>
              <a:rPr lang="sv-SE"/>
            </a:br>
            <a:r>
              <a:rPr lang="sv-SE"/>
              <a:t>- 5 år </a:t>
            </a:r>
            <a:br>
              <a:rPr lang="sv-SE"/>
            </a:br>
            <a:r>
              <a:rPr lang="sv-SE"/>
              <a:t>- 10 år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Diskussion efter det att medlem/förtroendevald fått önska fritt, hur detta kan omsättas till ” verkstad”!</a:t>
            </a:r>
          </a:p>
          <a:p>
            <a:r>
              <a:rPr lang="sv-SE"/>
              <a:t>Samla upp de tankar som uppkommit och fundera över VAD som krävs för att VI ska nå dit vi vill? </a:t>
            </a:r>
          </a:p>
          <a:p>
            <a:endParaRPr lang="sv-SE"/>
          </a:p>
          <a:p>
            <a:r>
              <a:rPr lang="sv-SE"/>
              <a:t>Behöver vi offra något? Behöver vi jobba mer strategiskt med något? </a:t>
            </a:r>
          </a:p>
          <a:p>
            <a:r>
              <a:rPr lang="sv-SE"/>
              <a:t>Behöver vi ändra något i vår arbetsvardag? Behöver vi prioritera annorlunda?</a:t>
            </a:r>
          </a:p>
          <a:p>
            <a:r>
              <a:rPr lang="sv-SE"/>
              <a:t>Vilka diskussioner behöver tas ute på arbetsplatserna? Vilka frågor är det bra att driva opinion kring? </a:t>
            </a:r>
          </a:p>
          <a:p>
            <a:r>
              <a:rPr lang="sv-SE"/>
              <a:t>Hur får vi med oss allmänheten i dessa frågor? Hur ska vi få arbetsgivaren att förstå att vi menar allvar i för oss viktiga frågor? Vad krävs?</a:t>
            </a:r>
          </a:p>
          <a:p>
            <a:r>
              <a:rPr lang="sv-SE"/>
              <a:t>Vad finns det för påverkansmöjligheter? (förtroendevald på arbetsplats, avdelningsstyrelse/klubb, opinionsbildning, medlemsaktiviteter, förbundsstyrelse osv.)</a:t>
            </a:r>
          </a:p>
          <a:p>
            <a:endParaRPr lang="sv-SE"/>
          </a:p>
          <a:p>
            <a:pPr marL="171450" indent="-171450">
              <a:buFont typeface="Arial" panose="020B0604020202020204" pitchFamily="34" charset="0"/>
              <a:buChar char="•"/>
            </a:pPr>
            <a:r>
              <a:rPr lang="sv-SE"/>
              <a:t>Vad behöver du som enskild person göra då?! </a:t>
            </a:r>
          </a:p>
          <a:p>
            <a:pPr marL="171450" indent="-171450">
              <a:buFont typeface="Arial" panose="020B0604020202020204" pitchFamily="34" charset="0"/>
              <a:buChar char="•"/>
            </a:pPr>
            <a:r>
              <a:rPr lang="sv-SE"/>
              <a:t>Vad behöver förtroendevald på arbetsplatsen göra då!? </a:t>
            </a:r>
          </a:p>
          <a:p>
            <a:pPr marL="171450" indent="-171450">
              <a:buFont typeface="Arial" panose="020B0604020202020204" pitchFamily="34" charset="0"/>
              <a:buChar char="•"/>
            </a:pPr>
            <a:r>
              <a:rPr lang="sv-SE"/>
              <a:t>Vad behöver Vårdförbundet centralt göra då?!</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Calibri" panose="020F0502020204030204"/>
            </a:endParaRPr>
          </a:p>
        </p:txBody>
      </p:sp>
      <p:sp>
        <p:nvSpPr>
          <p:cNvPr id="4" name="Platshållare för bildnummer 3">
            <a:extLst>
              <a:ext uri="{FF2B5EF4-FFF2-40B4-BE49-F238E27FC236}">
                <a16:creationId xmlns:a16="http://schemas.microsoft.com/office/drawing/2014/main" id="{329D4675-9EA1-DB90-1FA7-DDCF934D8A0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6EDD9E-56D3-4EDC-ACC3-2DD824D1AA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1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cs typeface="Calibri"/>
              </a:rPr>
              <a:t>Vad är den svenska modellen?</a:t>
            </a:r>
          </a:p>
          <a:p>
            <a:pPr algn="l" rtl="0" fontAlgn="base"/>
            <a:r>
              <a:rPr lang="sv-SE" sz="1200" b="0" i="0">
                <a:solidFill>
                  <a:srgbClr val="000000"/>
                </a:solidFill>
                <a:effectLst/>
                <a:highlight>
                  <a:srgbClr val="FFFFFF"/>
                </a:highlight>
                <a:latin typeface="Arial" panose="020B0604020202020204" pitchFamily="34" charset="0"/>
              </a:rPr>
              <a:t>Den svenska partsmodellen, som även finns i våra nordiska grannländer, går tillbaka till tiden runt förra sekelskiftet, sent 1800-tal. När Sverige industrialiserades ökade andelen anställda löntagare.   </a:t>
            </a:r>
            <a:endParaRPr lang="sv-SE" b="0" i="0">
              <a:solidFill>
                <a:srgbClr val="000000"/>
              </a:solidFill>
              <a:effectLst/>
              <a:highlight>
                <a:srgbClr val="FFFFFF"/>
              </a:highlight>
              <a:latin typeface="Segoe UI" panose="020B0502040204020203" pitchFamily="34" charset="0"/>
            </a:endParaRPr>
          </a:p>
          <a:p>
            <a:pPr algn="l" rtl="0" fontAlgn="base"/>
            <a:r>
              <a:rPr lang="sv-SE" sz="1200" b="0" i="0">
                <a:solidFill>
                  <a:srgbClr val="000000"/>
                </a:solidFill>
                <a:effectLst/>
                <a:highlight>
                  <a:srgbClr val="FFFFFF"/>
                </a:highlight>
                <a:latin typeface="Arial" panose="020B0604020202020204" pitchFamily="34" charset="0"/>
              </a:rPr>
              <a:t>Från början saknade den nya arbetsmarknaden till stor del regler, vilket ledde till oordning (strejker och lock-outer) på arbetsplatserna. Arbetarna hade usla villkor och det blev ofta strejk och konflikt. Detta fick även stora ekonomiska konsekvenser, både för den enskilda arbetstagaren och för företagen. Det här ledde till att de första fackföreningarna bildades och arbetarna började ställa krav på bättre löner och villkor. LO (Landsorganisationen) bildades 1898. Även arbetsgivarna bildade gemensamma organisationer (SAF, Svenska arbetsgivarföreningen) och därmed uppstod förutsättningar att kunna förhandla mellan parterna på arbetsmarknaden.   </a:t>
            </a:r>
          </a:p>
          <a:p>
            <a:pPr algn="l" rtl="0" fontAlgn="base"/>
            <a:endParaRPr lang="sv-SE" sz="1200" b="0" i="1">
              <a:solidFill>
                <a:srgbClr val="000000"/>
              </a:solidFill>
              <a:effectLst/>
              <a:highlight>
                <a:srgbClr val="FFFFFF"/>
              </a:highlight>
              <a:latin typeface="Arial" panose="020B0604020202020204" pitchFamily="34" charset="0"/>
            </a:endParaRPr>
          </a:p>
          <a:p>
            <a:r>
              <a:rPr lang="sv-SE">
                <a:cs typeface="Calibri"/>
              </a:rPr>
              <a:t> </a:t>
            </a:r>
            <a:r>
              <a:rPr lang="sv-SE" b="1">
                <a:cs typeface="Calibri"/>
              </a:rPr>
              <a:t>Några viktiga årtal i historien som är grunden till den svenska modellen dvs. reglering av arbetsmarknaden</a:t>
            </a:r>
            <a:endParaRPr lang="sv-SE" b="1"/>
          </a:p>
          <a:p>
            <a:endParaRPr lang="sv-SE">
              <a:cs typeface="Calibri"/>
            </a:endParaRPr>
          </a:p>
          <a:p>
            <a:pPr marL="171450" indent="-171450">
              <a:buFont typeface="Arial" panose="020B0604020202020204" pitchFamily="34" charset="0"/>
              <a:buChar char="•"/>
            </a:pPr>
            <a:r>
              <a:rPr lang="sv-SE">
                <a:cs typeface="Calibri"/>
              </a:rPr>
              <a:t>1906 Decemberkompromissen. </a:t>
            </a:r>
            <a:r>
              <a:rPr lang="sv-SE"/>
              <a:t>Decemberkompromissen innebar att arbetsgivarna</a:t>
            </a:r>
            <a:r>
              <a:rPr lang="sv-SE">
                <a:cs typeface="Calibri"/>
              </a:rPr>
              <a:t> godtog arbetstagarnas föreningsrätt, dvs rätten att sluta sig samman i fackliga organisationer, samt möjligheten att träffa kollektivavtal om anställningsvillkor. </a:t>
            </a:r>
            <a:r>
              <a:rPr lang="sv-SE"/>
              <a:t>Arbetstagarsidan godtog arbetsgivarens rätt att leda och organisera arbetet. </a:t>
            </a:r>
          </a:p>
          <a:p>
            <a:pPr marL="171450" indent="-171450">
              <a:buFont typeface="Arial" panose="020B0604020202020204" pitchFamily="34" charset="0"/>
              <a:buChar char="•"/>
            </a:pPr>
            <a:endParaRPr lang="sv-SE">
              <a:ea typeface="Calibri" panose="020F0502020204030204"/>
              <a:cs typeface="Calibri" panose="020F0502020204030204"/>
            </a:endParaRPr>
          </a:p>
          <a:p>
            <a:pPr marL="171450" indent="-171450">
              <a:buFont typeface="Arial" panose="020B0604020202020204" pitchFamily="34" charset="0"/>
              <a:buChar char="•"/>
            </a:pPr>
            <a:r>
              <a:rPr lang="sv-SE"/>
              <a:t>1938 Saltsjöbadsavtalet. Saltsjöbadsavtalet tecknades av parterna (det slöts på ett hotell i Saltsjöbaden) efter oroligheter på arbetsmarknad och hot om lagstiftning ). Avtalet innehöll särskilda regleringar om förhandlingsordning, bestämmelser om uppsägningar, hantering av konflikter, bestämmelser vad gäller stridsåtgärder. Man kom också fram till att under tiden ett kollektivavtal gäller råder fredsplikt, dvs man får inte strejka.</a:t>
            </a:r>
          </a:p>
          <a:p>
            <a:pPr marL="171450" indent="-171450">
              <a:buFont typeface="Arial" panose="020B0604020202020204" pitchFamily="34" charset="0"/>
              <a:buChar char="•"/>
            </a:pPr>
            <a:endParaRPr lang="sv-S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Den svenska modellen är unik. I många andra länder styrs arbetsmarknaden av detaljerad lagstiftning (</a:t>
            </a:r>
            <a:r>
              <a:rPr lang="sv-SE">
                <a:cs typeface="Calibri"/>
              </a:rPr>
              <a:t>t ex bestämmer rådande regering hur lönerna ska bli för en särskild yrkesgrupp). </a:t>
            </a: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Modellen ska leda till stabilitet på arbetsmarknaden och söka samförstånd mellan parter på arbetsmarknaden. </a:t>
            </a:r>
            <a:r>
              <a:rPr lang="sv-SE">
                <a:cs typeface="Calibri"/>
              </a:rPr>
              <a:t>Man har ett gemensamt ansvar att hitta lösningar, om det inte råder strejk.</a:t>
            </a:r>
            <a:r>
              <a:rPr lang="sv-SE"/>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Partsmodellen är unik för Sverige och ger arbetstagare de bästa villkoren utan att staten behöver lägga sig i. Den är en viktig och bärande del av den svenska modellen och vårt välfärdssamhälle</a:t>
            </a:r>
            <a:r>
              <a:rPr lang="sv-SE">
                <a:cs typeface="Calibri"/>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72FC8-10F6-407E-BA63-85F47A8DCB2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9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b="1" i="0">
                <a:cs typeface="Calibri"/>
              </a:rPr>
              <a:t>Hur ser det ut på arbetsmarknaden? Vilka organisationer och parter är involverade? Vilka parter kan teckna kollektivavtal?</a:t>
            </a:r>
            <a:endParaRPr lang="sv-SE" b="1" i="0">
              <a:ea typeface="Calibri"/>
              <a:cs typeface="Calibri"/>
            </a:endParaRPr>
          </a:p>
          <a:p>
            <a:pPr algn="l" rtl="0" fontAlgn="base"/>
            <a:r>
              <a:rPr lang="sv-SE" sz="1200" b="0" i="0">
                <a:solidFill>
                  <a:srgbClr val="FF0000"/>
                </a:solidFill>
                <a:effectLst/>
                <a:highlight>
                  <a:srgbClr val="FFFFFF"/>
                </a:highlight>
                <a:latin typeface="Arial"/>
                <a:cs typeface="Arial"/>
              </a:rPr>
              <a:t>Parterna på svenska arbetsmarknad utgörs av fackföreningar och arbetsgivarorganisationer. Parterna förhandlar fram kollektivavtal som reglerar vilka villkor som ska gälla på arbetsmarknaden. </a:t>
            </a:r>
            <a:endParaRPr lang="sv-SE" b="0" i="0">
              <a:solidFill>
                <a:srgbClr val="FF0000"/>
              </a:solidFill>
              <a:effectLst/>
              <a:highlight>
                <a:srgbClr val="FFFFFF"/>
              </a:highlight>
              <a:latin typeface="Arial"/>
              <a:cs typeface="Arial"/>
            </a:endParaRPr>
          </a:p>
          <a:p>
            <a:pPr algn="l" rtl="0" fontAlgn="base"/>
            <a:r>
              <a:rPr lang="sv-SE" sz="1200" b="0" i="0">
                <a:solidFill>
                  <a:srgbClr val="FF0000"/>
                </a:solidFill>
                <a:effectLst/>
                <a:highlight>
                  <a:srgbClr val="FFFFFF"/>
                </a:highlight>
                <a:latin typeface="Arial"/>
                <a:cs typeface="Arial"/>
              </a:rPr>
              <a:t> </a:t>
            </a:r>
            <a:endParaRPr lang="sv-SE" b="0" i="0">
              <a:solidFill>
                <a:srgbClr val="FF0000"/>
              </a:solidFill>
              <a:effectLst/>
              <a:highlight>
                <a:srgbClr val="FFFFFF"/>
              </a:highlight>
              <a:latin typeface="Arial"/>
              <a:cs typeface="Arial"/>
            </a:endParaRPr>
          </a:p>
          <a:p>
            <a:pPr algn="l" rtl="0" fontAlgn="base"/>
            <a:r>
              <a:rPr lang="sv-SE" sz="1200" b="1" i="0">
                <a:solidFill>
                  <a:srgbClr val="FF0000"/>
                </a:solidFill>
                <a:effectLst/>
                <a:highlight>
                  <a:srgbClr val="FFFFFF"/>
                </a:highlight>
                <a:latin typeface="Arial"/>
                <a:cs typeface="Arial"/>
              </a:rPr>
              <a:t>Vilka är arbetsmarknadens parter i vården?</a:t>
            </a:r>
            <a:r>
              <a:rPr lang="sv-SE" sz="1200" b="0" i="0">
                <a:solidFill>
                  <a:srgbClr val="FF0000"/>
                </a:solidFill>
                <a:effectLst/>
                <a:highlight>
                  <a:srgbClr val="FFFFFF"/>
                </a:highlight>
                <a:latin typeface="Arial"/>
                <a:cs typeface="Arial"/>
              </a:rPr>
              <a:t> </a:t>
            </a:r>
            <a:endParaRPr lang="sv-SE" b="0" i="0">
              <a:solidFill>
                <a:srgbClr val="FF0000"/>
              </a:solidFill>
              <a:effectLst/>
              <a:highlight>
                <a:srgbClr val="FFFFFF"/>
              </a:highlight>
              <a:latin typeface="Arial"/>
              <a:cs typeface="Arial"/>
            </a:endParaRPr>
          </a:p>
          <a:p>
            <a:pPr algn="l" rtl="0" fontAlgn="base"/>
            <a:r>
              <a:rPr lang="sv-SE" sz="1200" b="0" i="0">
                <a:solidFill>
                  <a:srgbClr val="FF0000"/>
                </a:solidFill>
                <a:effectLst/>
                <a:highlight>
                  <a:srgbClr val="FFFFFF"/>
                </a:highlight>
                <a:latin typeface="Arial"/>
                <a:cs typeface="Arial"/>
              </a:rPr>
              <a:t>Med arbetsmarknadens parter menas dels de arbetsgivarorganisationer som representerar arbetsgivare som tillhandahåller hälso- och sjukvård, dels de arbetstagarorganisationer som organiserar medlemmar som jobbar inom vården. I den konflikt vi haft under avtalsrörelsen 2024 var parterna Vårdförbundet och SKR (Sveriges regioner och kommuner), och </a:t>
            </a:r>
            <a:r>
              <a:rPr lang="sv-SE" sz="1200" b="0" i="0" err="1">
                <a:solidFill>
                  <a:srgbClr val="FF0000"/>
                </a:solidFill>
                <a:effectLst/>
                <a:highlight>
                  <a:srgbClr val="FFFFFF"/>
                </a:highlight>
                <a:latin typeface="Arial"/>
                <a:cs typeface="Arial"/>
              </a:rPr>
              <a:t>Sobona</a:t>
            </a:r>
            <a:r>
              <a:rPr lang="sv-SE" sz="1200" b="0" i="0">
                <a:solidFill>
                  <a:srgbClr val="FF0000"/>
                </a:solidFill>
                <a:effectLst/>
                <a:highlight>
                  <a:srgbClr val="FFFFFF"/>
                </a:highlight>
                <a:latin typeface="Arial"/>
                <a:cs typeface="Arial"/>
              </a:rPr>
              <a:t> (kommunägda bolag).</a:t>
            </a:r>
          </a:p>
          <a:p>
            <a:pPr algn="l" rtl="0" fontAlgn="base"/>
            <a:endParaRPr lang="sv-SE" b="0" i="0">
              <a:solidFill>
                <a:srgbClr val="FF0000"/>
              </a:solidFill>
              <a:effectLst/>
              <a:highlight>
                <a:srgbClr val="FFFFFF"/>
              </a:highlight>
              <a:latin typeface="Segoe UI" panose="020B0502040204020203" pitchFamily="34" charset="0"/>
            </a:endParaRPr>
          </a:p>
          <a:p>
            <a:pPr marL="0" indent="0">
              <a:lnSpc>
                <a:spcPct val="90000"/>
              </a:lnSpc>
              <a:spcBef>
                <a:spcPts val="1000"/>
              </a:spcBef>
              <a:buFont typeface="Arial,Sans-Serif"/>
              <a:buNone/>
            </a:pPr>
            <a:r>
              <a:rPr lang="sv-SE" sz="1200" b="0" i="0">
                <a:solidFill>
                  <a:srgbClr val="000000"/>
                </a:solidFill>
                <a:effectLst/>
                <a:highlight>
                  <a:srgbClr val="FFFFFF"/>
                </a:highlight>
                <a:latin typeface="Arial"/>
                <a:cs typeface="Arial"/>
              </a:rPr>
              <a:t>I den svenska modellen är det arbetsmarknadens parter som förhandlar om lön, vad som gäller för anställning, arbetstider, ledigheter och tjänstepension. I många andra länder finns till exempel lagar som anger hur låg lön en medarbetare får ha. I Sverige förhandlar i stället fackförbund och arbetsgivare fram villkor, såsom vi tidigare gått igenom.   </a:t>
            </a:r>
          </a:p>
          <a:p>
            <a:pPr marL="0" indent="0">
              <a:lnSpc>
                <a:spcPct val="90000"/>
              </a:lnSpc>
              <a:spcBef>
                <a:spcPts val="1000"/>
              </a:spcBef>
              <a:buFont typeface="Arial,Sans-Serif"/>
              <a:buNone/>
            </a:pPr>
            <a:endParaRPr lang="sv-SE" sz="1200" b="0" i="0">
              <a:solidFill>
                <a:srgbClr val="000000"/>
              </a:solidFill>
              <a:effectLst/>
              <a:highlight>
                <a:srgbClr val="FFFFFF"/>
              </a:highlight>
              <a:latin typeface="Arial" panose="020B0604020202020204" pitchFamily="34" charset="0"/>
            </a:endParaRPr>
          </a:p>
          <a:p>
            <a:r>
              <a:rPr lang="sv-SE" b="0">
                <a:cs typeface="Calibri"/>
              </a:rPr>
              <a:t>Den svenska modellen innebär att avtalen ofta e</a:t>
            </a:r>
            <a:r>
              <a:rPr lang="sv-SE" b="0"/>
              <a:t>rbjuder bättre villkor än lagstiftningen.</a:t>
            </a:r>
          </a:p>
          <a:p>
            <a:endParaRPr lang="sv-SE" b="0"/>
          </a:p>
          <a:p>
            <a:r>
              <a:rPr lang="sv-SE" b="1"/>
              <a:t>Fördelen med kollektivavtal är att de: </a:t>
            </a:r>
            <a:endParaRPr lang="sv-SE" b="1">
              <a:ea typeface="Calibri"/>
              <a:cs typeface="Calibri"/>
            </a:endParaRPr>
          </a:p>
          <a:p>
            <a:pPr marL="171450" indent="-171450">
              <a:lnSpc>
                <a:spcPct val="90000"/>
              </a:lnSpc>
              <a:spcBef>
                <a:spcPts val="1000"/>
              </a:spcBef>
              <a:buFont typeface="Arial" panose="020B0604020202020204" pitchFamily="34" charset="0"/>
              <a:buChar char="•"/>
            </a:pPr>
            <a:r>
              <a:rPr lang="sv-SE"/>
              <a:t>anpassas efter de behov och önskemål som finns beroende på bransch eller arbetsplats de ska gälla på </a:t>
            </a:r>
            <a:endParaRPr lang="sv-SE">
              <a:ea typeface="Calibri"/>
              <a:cs typeface="Calibri"/>
            </a:endParaRPr>
          </a:p>
          <a:p>
            <a:pPr marL="171450" indent="-171450">
              <a:lnSpc>
                <a:spcPct val="90000"/>
              </a:lnSpc>
              <a:spcBef>
                <a:spcPts val="1000"/>
              </a:spcBef>
              <a:buFont typeface="Arial" panose="020B0604020202020204" pitchFamily="34" charset="0"/>
              <a:buChar char="•"/>
            </a:pPr>
            <a:r>
              <a:rPr lang="sv-SE"/>
              <a:t>vissa frågor regleras endast i kollektivavtal; tex rätt till årlig löneökning, övertidsersättning, pensionsvillkor</a:t>
            </a:r>
            <a:endParaRPr lang="sv-SE">
              <a:ea typeface="Calibri"/>
              <a:cs typeface="Calibri"/>
            </a:endParaRPr>
          </a:p>
          <a:p>
            <a:pPr marL="171450" indent="-171450">
              <a:lnSpc>
                <a:spcPct val="90000"/>
              </a:lnSpc>
              <a:spcBef>
                <a:spcPts val="1000"/>
              </a:spcBef>
              <a:buFont typeface="Arial" panose="020B0604020202020204" pitchFamily="34" charset="0"/>
              <a:buChar char="•"/>
            </a:pPr>
            <a:r>
              <a:rPr lang="sv-SE"/>
              <a:t>stabilitet på arbetsmarknaden, politiken styr inte på samma sätt</a:t>
            </a:r>
            <a:endParaRPr lang="sv-SE">
              <a:ea typeface="Calibri"/>
              <a:cs typeface="Calibri"/>
            </a:endParaRPr>
          </a:p>
          <a:p>
            <a:pPr marL="171450" indent="-171450">
              <a:lnSpc>
                <a:spcPct val="90000"/>
              </a:lnSpc>
              <a:spcBef>
                <a:spcPts val="1000"/>
              </a:spcBef>
              <a:buFont typeface="Arial" panose="020B0604020202020204" pitchFamily="34" charset="0"/>
              <a:buChar char="•"/>
            </a:pPr>
            <a:r>
              <a:rPr lang="sv-SE"/>
              <a:t>effektivt att parterna löser frågor, lagstiftning tar längre tid </a:t>
            </a:r>
            <a:endParaRPr lang="sv-SE">
              <a:ea typeface="Calibri"/>
              <a:cs typeface="Calibri"/>
            </a:endParaRPr>
          </a:p>
          <a:p>
            <a:pPr marL="171450" indent="-171450">
              <a:lnSpc>
                <a:spcPct val="90000"/>
              </a:lnSpc>
              <a:spcBef>
                <a:spcPts val="1000"/>
              </a:spcBef>
              <a:buFont typeface="Arial" panose="020B0604020202020204" pitchFamily="34" charset="0"/>
              <a:buChar char="•"/>
            </a:pPr>
            <a:r>
              <a:rPr lang="sv-SE"/>
              <a:t>skräddarsytt för branschen, jämfört med lagstiftning </a:t>
            </a:r>
            <a:endParaRPr lang="sv-SE">
              <a:ea typeface="Calibri"/>
              <a:cs typeface="Calibri"/>
            </a:endParaRPr>
          </a:p>
          <a:p>
            <a:pPr marL="0" indent="0">
              <a:lnSpc>
                <a:spcPct val="90000"/>
              </a:lnSpc>
              <a:spcBef>
                <a:spcPts val="1000"/>
              </a:spcBef>
              <a:buFont typeface="Arial,Sans-Serif"/>
              <a:buNone/>
            </a:pPr>
            <a:endParaRPr lang="sv-SE" sz="1200" b="0" i="0">
              <a:solidFill>
                <a:srgbClr val="000000"/>
              </a:solidFill>
              <a:effectLst/>
              <a:highlight>
                <a:srgbClr val="FFFFFF"/>
              </a:highlight>
              <a:latin typeface="Arial" panose="020B0604020202020204" pitchFamily="34" charset="0"/>
            </a:endParaRPr>
          </a:p>
          <a:p>
            <a:pPr marL="0" indent="0">
              <a:lnSpc>
                <a:spcPct val="90000"/>
              </a:lnSpc>
              <a:spcBef>
                <a:spcPts val="1000"/>
              </a:spcBef>
              <a:buFont typeface="Arial,Sans-Serif"/>
              <a:buNone/>
            </a:pPr>
            <a:r>
              <a:rPr lang="sv-SE" sz="1200" b="0" i="0">
                <a:solidFill>
                  <a:srgbClr val="000000"/>
                </a:solidFill>
                <a:effectLst/>
                <a:highlight>
                  <a:srgbClr val="FFFFFF"/>
                </a:highlight>
                <a:latin typeface="Arial"/>
                <a:cs typeface="Arial"/>
              </a:rPr>
              <a:t> </a:t>
            </a:r>
            <a:r>
              <a:rPr lang="sv-SE" b="1"/>
              <a:t>Desto fler medlemmar i fackförbund = starkare i förhandlingar = bättre villkor!</a:t>
            </a:r>
            <a:endParaRPr lang="sv-SE" b="1">
              <a:ea typeface="Calibri"/>
              <a:cs typeface="Calibri"/>
            </a:endParaRPr>
          </a:p>
          <a:p>
            <a:endParaRPr lang="sv-SE"/>
          </a:p>
        </p:txBody>
      </p:sp>
      <p:sp>
        <p:nvSpPr>
          <p:cNvPr id="4" name="Platshållare för bildnummer 3"/>
          <p:cNvSpPr>
            <a:spLocks noGrp="1"/>
          </p:cNvSpPr>
          <p:nvPr>
            <p:ph type="sldNum" sz="quarter" idx="5"/>
          </p:nvPr>
        </p:nvSpPr>
        <p:spPr/>
        <p:txBody>
          <a:bodyPr/>
          <a:lstStyle/>
          <a:p>
            <a:fld id="{6E703BB0-CC62-4A71-AC31-FFA38B4A1BB1}" type="slidenum">
              <a:rPr lang="sv-SE" smtClean="0"/>
              <a:t>3</a:t>
            </a:fld>
            <a:endParaRPr lang="sv-SE"/>
          </a:p>
        </p:txBody>
      </p:sp>
    </p:spTree>
    <p:extLst>
      <p:ext uri="{BB962C8B-B14F-4D97-AF65-F5344CB8AC3E}">
        <p14:creationId xmlns:p14="http://schemas.microsoft.com/office/powerpoint/2010/main" val="266531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a:t>
            </a:r>
            <a:r>
              <a:rPr lang="sv-SE" b="1"/>
              <a:t> kollektivavtal </a:t>
            </a:r>
            <a:r>
              <a:rPr lang="sv-SE"/>
              <a:t>är ett avtal som parterna tecknar som reglerar vilka villkor som ska gälla för de som är verksamma i en viss bransch eller sektor. Det kallas kollektivavtal då de är avtal som gäller för många – ett kollektiv. Eftersom olika branscher/sektorer kan ha olika kollektivavtal kan avtalen se olika ut.   Varje bransch formar vad som ska gälla utifrån hur förutsättningarna ser ut, sjukvården t ex 24/7 arbete. Vi har lagar i Sverige som ska följas och det finns  b la kring arbetstid, arbetsmiljö. </a:t>
            </a:r>
            <a:endParaRPr lang="en-US"/>
          </a:p>
          <a:p>
            <a:endParaRPr lang="sv-SE"/>
          </a:p>
          <a:p>
            <a:r>
              <a:rPr lang="sv-SE"/>
              <a:t>Ett kollektivavtal är ett komplement till lagen som innebär bättre villkor.  När parterna har ett gällande kollektivavtal råder fredsplikt. Arbetstagarorganisationerna får bara strejka i syfte att få till ett nytt kollektivavtal. Varje kollektivavtal är ett resultat av förhandling mellan avtalets parter och reglerar bland annat löner, allmänna villkor om formerna för anställning, sjukdom, semester, övrig ledighet och arbetstid, samt försäkringsskydd. </a:t>
            </a:r>
            <a:endParaRPr lang="en-US"/>
          </a:p>
          <a:p>
            <a:endParaRPr lang="sv-SE"/>
          </a:p>
          <a:p>
            <a:r>
              <a:rPr lang="sv-SE"/>
              <a:t>Du som anställd får ett paket som tryggar dina villkor. Här är några exempel på fördelarna med kollektivavtal:</a:t>
            </a:r>
            <a:endParaRPr lang="en-US"/>
          </a:p>
          <a:p>
            <a:pPr marL="285750" indent="-285750">
              <a:buFont typeface="Arial,Sans-Serif"/>
              <a:buChar char="•"/>
            </a:pPr>
            <a:r>
              <a:rPr lang="sv-SE" b="1"/>
              <a:t>Lön för det du gör</a:t>
            </a:r>
            <a:r>
              <a:rPr lang="sv-SE"/>
              <a:t>: Din lön ses över regelbundet, enligt avtalet.</a:t>
            </a:r>
            <a:endParaRPr lang="en-US"/>
          </a:p>
          <a:p>
            <a:pPr marL="285750" indent="-285750">
              <a:buFont typeface="Arial,Sans-Serif"/>
              <a:buChar char="•"/>
            </a:pPr>
            <a:r>
              <a:rPr lang="sv-SE" b="1"/>
              <a:t>Extra ersättningar</a:t>
            </a:r>
            <a:r>
              <a:rPr lang="sv-SE"/>
              <a:t>: Om du arbetar övertid, helger och kvällar, med jour och beredskap eller med mycket restid får du extra betalt.</a:t>
            </a:r>
            <a:endParaRPr lang="en-US"/>
          </a:p>
          <a:p>
            <a:pPr marL="285750" indent="-285750">
              <a:buFont typeface="Arial,Sans-Serif"/>
              <a:buChar char="•"/>
            </a:pPr>
            <a:r>
              <a:rPr lang="sv-SE" b="1"/>
              <a:t>Semester: </a:t>
            </a:r>
            <a:r>
              <a:rPr lang="sv-SE"/>
              <a:t>Om du har ett kollektivavtal kan du har rätt till fler semesterdagar än vad lagen ger dig (25 st.). </a:t>
            </a:r>
            <a:endParaRPr lang="en-US"/>
          </a:p>
          <a:p>
            <a:pPr marL="285750" indent="-285750">
              <a:buFont typeface="Arial,Sans-Serif"/>
              <a:buChar char="•"/>
            </a:pPr>
            <a:r>
              <a:rPr lang="sv-SE" b="1"/>
              <a:t>Arbetstid: </a:t>
            </a:r>
            <a:r>
              <a:rPr lang="sv-SE"/>
              <a:t>Regleringar kring din arbetstid t ex arbetstidsförkortningar utifrån lagen 40 timmar/vecka</a:t>
            </a:r>
            <a:endParaRPr lang="en-US"/>
          </a:p>
          <a:p>
            <a:pPr marL="285750" indent="-285750">
              <a:buFont typeface="Arial,Sans-Serif"/>
              <a:buChar char="•"/>
            </a:pPr>
            <a:r>
              <a:rPr lang="sv-SE" b="1"/>
              <a:t>Högre pension</a:t>
            </a:r>
            <a:r>
              <a:rPr lang="sv-SE"/>
              <a:t>: Du får en särskild sorts pensionssparande via din anställning, så kallad tjänstepension.</a:t>
            </a:r>
            <a:endParaRPr lang="en-US"/>
          </a:p>
          <a:p>
            <a:pPr marL="285750" indent="-285750">
              <a:buFont typeface="Arial,Sans-Serif"/>
              <a:buChar char="•"/>
            </a:pPr>
            <a:r>
              <a:rPr lang="sv-SE" b="1"/>
              <a:t>Extra pengar vid föräldraledighet</a:t>
            </a:r>
            <a:r>
              <a:rPr lang="sv-SE"/>
              <a:t>: När du är föräldraledig kan du utöver föräldrapenning dessutom få föräldralön från din arbetsgivare i upp till sex månader, beroende på din anställningstid.</a:t>
            </a:r>
            <a:endParaRPr lang="en-US"/>
          </a:p>
          <a:p>
            <a:pPr marL="285750" indent="-285750">
              <a:buFont typeface="Arial,Sans-Serif"/>
              <a:buChar char="•"/>
            </a:pPr>
            <a:r>
              <a:rPr lang="sv-SE" b="1"/>
              <a:t>Försäkringar vid skada och sjukdom</a:t>
            </a:r>
            <a:r>
              <a:rPr lang="sv-SE"/>
              <a:t>: Om du till exempel blir sjuk en längre tid eller om du skadar dig i arbetet får du ekonomisk ersättning, tack vare försäkringar som ingår i kollektivavtalet.</a:t>
            </a:r>
            <a:endParaRPr lang="en-US"/>
          </a:p>
          <a:p>
            <a:pPr marL="285750" indent="-285750">
              <a:buFont typeface="Arial,Sans-Serif"/>
              <a:buChar char="•"/>
            </a:pPr>
            <a:r>
              <a:rPr lang="sv-SE" b="1"/>
              <a:t>Personlig utveckling</a:t>
            </a:r>
            <a:r>
              <a:rPr lang="sv-SE"/>
              <a:t>: Rätt till utvecklingssamtal finns i de allra flesta kollektivavtalen.</a:t>
            </a:r>
            <a:endParaRPr lang="en-US"/>
          </a:p>
          <a:p>
            <a:endParaRPr lang="sv-SE"/>
          </a:p>
          <a:p>
            <a:r>
              <a:rPr lang="sv-SE"/>
              <a:t>En förutsättning för den svenska partsmodellen är alltså en hög anslutningsgrad. Många medlemmar – starka fackföreningar. </a:t>
            </a:r>
            <a:endParaRPr lang="en-US"/>
          </a:p>
          <a:p>
            <a:r>
              <a:rPr lang="sv-SE"/>
              <a:t>Det är viktigt bland annat för att de avtal som skrivs av parterna, </a:t>
            </a:r>
            <a:r>
              <a:rPr lang="sv-SE" b="1"/>
              <a:t>kollektivavtalen</a:t>
            </a:r>
            <a:r>
              <a:rPr lang="sv-SE"/>
              <a:t>, ska ha en så pass stark ställning att de kan bära regleringen av arbetsvillkoren i respektive bransch - istället för lagstiftning. Om inte fackförbunden företräder majoriteten av arbetstagarna, varför ska arbetsgivarna lyssna på just fackförbunden och inte någon annan?</a:t>
            </a:r>
            <a:endParaRPr lang="en-US"/>
          </a:p>
          <a:p>
            <a:endParaRPr lang="sv-SE"/>
          </a:p>
          <a:p>
            <a:r>
              <a:rPr lang="sv-SE"/>
              <a:t>Internationellt sett har Sverige en väldigt hög anslutningsgrad till fackliga organisationer. 2017 var 69% av alla anställda i Sverige medlemmar i en fackförening.</a:t>
            </a:r>
            <a:endParaRPr lang="en-US"/>
          </a:p>
          <a:p>
            <a:r>
              <a:rPr lang="sv-SE"/>
              <a:t>Även arbetsgivarsidan organiserar sig. Inom offentlig sektor omfattas 100% av de anställda av kollektivavtal pga. att alla arbetsgivare är anslutna till arbetsgivarorganisationen Sveriges Kommuner och Regioner, SKR. </a:t>
            </a:r>
            <a:endParaRPr lang="en-US"/>
          </a:p>
          <a:p>
            <a:endParaRPr lang="sv-SE"/>
          </a:p>
          <a:p>
            <a:endParaRPr lang="sv-SE"/>
          </a:p>
          <a:p>
            <a:endParaRPr lang="sv-SE"/>
          </a:p>
          <a:p>
            <a:endParaRPr lang="en-US"/>
          </a:p>
          <a:p>
            <a:endParaRPr lang="en-US">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4</a:t>
            </a:fld>
            <a:endParaRPr lang="sv-SE"/>
          </a:p>
        </p:txBody>
      </p:sp>
    </p:spTree>
    <p:extLst>
      <p:ext uri="{BB962C8B-B14F-4D97-AF65-F5344CB8AC3E}">
        <p14:creationId xmlns:p14="http://schemas.microsoft.com/office/powerpoint/2010/main" val="40547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SKR:</a:t>
            </a:r>
          </a:p>
          <a:p>
            <a:r>
              <a:rPr lang="sv-SE" b="0"/>
              <a:t>Sveriges Kommuner och Regioner (SKR) är en medlems- och arbetsgivarorganisation. Alla Sveriges kommuner och regioner är medlemmar. </a:t>
            </a:r>
          </a:p>
          <a:p>
            <a:r>
              <a:rPr lang="sv-SE" b="0"/>
              <a:t>SKR:s uppgift är att stödja och bidra till att utveckla kommuner och regioners verksamhet. De fungerar som ett nätverk för kunskapsutbyte och samordning. </a:t>
            </a:r>
          </a:p>
          <a:p>
            <a:r>
              <a:rPr lang="sv-SE" b="0"/>
              <a:t>De är tillsammans arbetsgivare för mer än en miljon människor. SKR har till uppgift att teckna centrala kollektivavtal om lön och allmänna anställningsvillkor.</a:t>
            </a:r>
          </a:p>
          <a:p>
            <a:endParaRPr lang="sv-SE" b="1"/>
          </a:p>
          <a:p>
            <a:r>
              <a:rPr lang="sv-SE" b="1"/>
              <a:t>Medlingsinstitutet</a:t>
            </a:r>
            <a:r>
              <a:rPr lang="sv-SE"/>
              <a:t> är en statlig myndighet med tre huvuduppgifter; verka för en väl fungerande lönebildning, medla i arbetstvister och ansvara för lönestatistik.</a:t>
            </a:r>
          </a:p>
          <a:p>
            <a:r>
              <a:rPr lang="sv-SE">
                <a:cs typeface="Calibri"/>
              </a:rPr>
              <a:t>De grundläggande bestämmelserna om medling i arbetstvister finns i medbestämmandelagen. Medlingsinstitutet är den ansvariga myndigheten för medlingsverksamheten.</a:t>
            </a:r>
          </a:p>
          <a:p>
            <a:endParaRPr lang="sv-SE">
              <a:cs typeface="Calibri"/>
            </a:endParaRPr>
          </a:p>
          <a:p>
            <a:r>
              <a:rPr lang="sv-SE">
                <a:cs typeface="Calibri"/>
              </a:rPr>
              <a:t>När en part i en arbetstvist varslar motparten om stridsåtgärder ska varslet samtidigt lämnas till Medlingsinstitutet. Varsel ska ha inkommit till motparten och Medlingsinstitutet minst sju arbetsdagar i förväg.</a:t>
            </a:r>
          </a:p>
          <a:p>
            <a:r>
              <a:rPr lang="sv-SE">
                <a:cs typeface="Calibri"/>
              </a:rPr>
              <a:t>Om Medlingsinstitutet fått kännedom om en arbetstvist som har medfört eller som hotar att medföra stridsåtgärd, kan medlare utses att medla i tvisten.</a:t>
            </a:r>
          </a:p>
          <a:p>
            <a:endParaRPr lang="sv-SE">
              <a:cs typeface="Calibri"/>
            </a:endParaRPr>
          </a:p>
          <a:p>
            <a:r>
              <a:rPr lang="sv-SE"/>
              <a:t>Medlingsinstitutet har fyra fasta medlare tillgängliga för medling i lokala tvister och ett antal medlare till sitt förfogande för medling mellan förbundsparter. </a:t>
            </a:r>
          </a:p>
          <a:p>
            <a:r>
              <a:rPr lang="sv-SE"/>
              <a:t>Medlarna är inte anställda vid Medlingsinstitutet utan agerar på uppdrag av myndigheten. I lokala tvister tillsätts medlare oftast när fackförbund med hot om stridsåtgärder ställer krav på enskilda arbetsgivare att teckna kollektivavtal.</a:t>
            </a:r>
          </a:p>
          <a:p>
            <a:endParaRPr lang="sv-SE"/>
          </a:p>
          <a:p>
            <a:r>
              <a:rPr lang="sv-SE" b="0">
                <a:cs typeface="Calibri"/>
              </a:rPr>
              <a:t>Om Medlingsinstitutet bedömer att det finns risk för stridsåtgärder eller om stridsåtgärder redan har påbörjats, får Medlingsinstitutet utse medlare utan parternas samtycke. I praktiken motsätter sig parterna inte medling när ett varsel har lagts. Det förekommer också att parter vänder sig till Medlingsinstitutet och begär att medlare ska utses utan att det lagts något varsel om stridsåtgärder.</a:t>
            </a:r>
          </a:p>
          <a:p>
            <a:endParaRPr lang="sv-SE"/>
          </a:p>
          <a:p>
            <a:r>
              <a:rPr lang="sv-SE"/>
              <a:t>En medlare försöker nå en överenskommelse mellan parterna. Medlaren kallar parterna till förhandling eller vidtar annan lämplig åtgärd. </a:t>
            </a:r>
            <a:endParaRPr lang="en-US"/>
          </a:p>
          <a:p>
            <a:r>
              <a:rPr lang="sv-SE"/>
              <a:t>För att främja en god lösning av tvisten, kan medlaren lägga fram egna förslag till överenskommelse. Medlaren ska också verka för att en part uppskjuter eller ställer in en stridsåtgärd. </a:t>
            </a:r>
            <a:endParaRPr lang="en-US"/>
          </a:p>
          <a:p>
            <a:endParaRPr lang="sv-SE"/>
          </a:p>
          <a:p>
            <a:r>
              <a:rPr lang="sv-SE"/>
              <a:t>Just nu har vi </a:t>
            </a:r>
            <a:r>
              <a:rPr lang="sv-SE" b="1"/>
              <a:t>medling på Sobona </a:t>
            </a:r>
            <a:r>
              <a:rPr lang="sv-SE" b="0"/>
              <a:t>med hjälp av medlarna </a:t>
            </a:r>
            <a:r>
              <a:rPr lang="sv-SE" b="1">
                <a:effectLst/>
              </a:rPr>
              <a:t>Gunilla Runnquist </a:t>
            </a:r>
            <a:r>
              <a:rPr lang="sv-SE" b="0">
                <a:effectLst/>
              </a:rPr>
              <a:t>&amp;</a:t>
            </a:r>
            <a:r>
              <a:rPr lang="sv-SE" b="1">
                <a:effectLst/>
              </a:rPr>
              <a:t> Göran Gräslund</a:t>
            </a:r>
            <a:r>
              <a:rPr lang="sv-SE">
                <a:effectLst/>
              </a:rPr>
              <a:t>.</a:t>
            </a:r>
            <a:endParaRPr lang="sv-SE"/>
          </a:p>
          <a:p>
            <a:endParaRPr lang="sv-SE"/>
          </a:p>
          <a:p>
            <a:r>
              <a:rPr lang="sv-SE" b="1">
                <a:cs typeface="Calibri"/>
              </a:rPr>
              <a:t>Lyckad medling </a:t>
            </a:r>
            <a:r>
              <a:rPr lang="sv-SE">
                <a:cs typeface="Calibri"/>
              </a:rPr>
              <a:t>- nytt avtal sluts</a:t>
            </a:r>
          </a:p>
          <a:p>
            <a:r>
              <a:rPr lang="sv-SE">
                <a:cs typeface="Calibri"/>
              </a:rPr>
              <a:t>Lyckas medlingen sluter Vårdförbundet ett nytt centralt kollektivavtal för avtalsområdet och har säkrat dina villkor under kommande avtalsperiod.</a:t>
            </a:r>
            <a:br>
              <a:rPr lang="sv-SE">
                <a:cs typeface="Calibri"/>
              </a:rPr>
            </a:br>
            <a:endParaRPr lang="sv-SE">
              <a:cs typeface="Calibri"/>
            </a:endParaRPr>
          </a:p>
          <a:p>
            <a:r>
              <a:rPr lang="sv-SE" b="1">
                <a:cs typeface="Calibri"/>
              </a:rPr>
              <a:t>Misslyckad medling </a:t>
            </a:r>
            <a:r>
              <a:rPr lang="sv-SE">
                <a:cs typeface="Calibri"/>
              </a:rPr>
              <a:t>- konfliktåtgärder vidtas</a:t>
            </a:r>
          </a:p>
          <a:p>
            <a:r>
              <a:rPr lang="sv-SE">
                <a:cs typeface="Calibri"/>
              </a:rPr>
              <a:t>Om parterna fortfarande är långt ifrån varandra efter medling verkställer Vårdförbundet de konfliktåtgärder vi varslat om och fortsätter med de vi har i kraft.</a:t>
            </a:r>
          </a:p>
          <a:p>
            <a:endParaRPr lang="sv-SE">
              <a:cs typeface="Calibri"/>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634AB-33E7-4477-9B5E-C0FE0727809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82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Syftet med en förhandling är att nå en överenskommelse eller lösning mellan två eller flera parter som har olika intressen eller ståndpunkter. En framgångsrik förhandling kräver god kommunikation, förståelse för den andra partens behov och intressen, och viljan att kompromissa. I en förhandling är det ovanligt att det bara är en part som ”vinner”. Båda parterna behöver vara beredda på att ge avkall på sina yrkanden för att tillsammans hitta gemensamma delar att bygga vidare på. </a:t>
            </a:r>
            <a:endParaRPr lang="en-US"/>
          </a:p>
          <a:p>
            <a:endParaRPr lang="sv-SE"/>
          </a:p>
          <a:p>
            <a:r>
              <a:rPr lang="sv-SE"/>
              <a:t>Förhandling handlar inte bara om att vinna, utan också om att hitta en lösning som båda parter kan vara nöjda med, för att nå resultat. Man skulle kunna säga att ingen vinner och ingen förlorar!</a:t>
            </a:r>
            <a:endParaRPr lang="en-US"/>
          </a:p>
          <a:p>
            <a:endParaRPr lang="sv-SE"/>
          </a:p>
          <a:p>
            <a:r>
              <a:rPr lang="sv-SE"/>
              <a:t>Inför en avtalsperiod och ev. förhandlingar är det inte ovanligt att parterna går in med ”hög svansföring”. Det är en del av ”spelet”. Realistiskt sätt brukar man inte få igenom alla sina yrkanden, eftersom parterna ofta kommer med olika, om inte ovanligt, motstridiga yrkanden. Dock viktigt att poängtera att desto fler aktiva medlemmar vi har desto bättre påtryckningsmedel. Har vi dessutom ute på arbetsplatserna diskuterat och har konkreta belägg för våra yrkanden, desto större möjligheter att nå framgång vid förhandlingsbordet.</a:t>
            </a:r>
            <a:endParaRPr lang="en-US"/>
          </a:p>
          <a:p>
            <a:endParaRPr lang="sv-SE"/>
          </a:p>
          <a:p>
            <a:r>
              <a:rPr lang="sv-SE"/>
              <a:t>Ibland finns det vinster med att komma överens redan i avtalsrörelsen, kontra att gå ut i konflikt och att en tredje part, medlare kommer in och medlar. Risken är att det blir en medlingsprodukt, en ”mitt-i-mellan-lagom” lösning. Förhandlingsarbete handlar om avvägningar och det är svårt att nå allt på en gång. Snarare är det en ständigt pågående process. Ibland behöver vi gå tillbaka och titta på vad vi åstadkommit såhär långt och att det får ge kraft till det fortsatta arbetet med att nå dit vi vill.</a:t>
            </a:r>
          </a:p>
          <a:p>
            <a:endParaRPr lang="sv-SE"/>
          </a:p>
          <a:p>
            <a:r>
              <a:rPr lang="sv-SE" b="1"/>
              <a:t>Varför blev det inte som vi tänkt oss? Varför lyckas vi inte med alla våra krav</a:t>
            </a:r>
            <a:r>
              <a:rPr lang="sv-SE"/>
              <a:t>?</a:t>
            </a:r>
            <a:endParaRPr lang="en-US"/>
          </a:p>
          <a:p>
            <a:r>
              <a:rPr lang="sv-SE"/>
              <a:t>Det beror just på komplexiteten att det är många saker som berör och samspelar med varandra. Många av dem har vi redan nämnt. Det handlar om hur många medlemmar vi har, hur mycket våra medlemmar hörs i avtalsrörelsen, men också i vardagen. Det ekonomiska läget i Sverige är en faktor för hur vi lyckas. Vidare påverkar allmänhetens syn och stöd för de krav fackförbundet kräver, solidariteten i kåren, arbetsgivarens motyrkanden, hur andra fackförbund ställer sig och stödjer våra krav. </a:t>
            </a:r>
            <a:endParaRPr lang="en-US"/>
          </a:p>
          <a:p>
            <a:endParaRPr lang="sv-SE"/>
          </a:p>
          <a:p>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6</a:t>
            </a:fld>
            <a:endParaRPr lang="sv-SE"/>
          </a:p>
        </p:txBody>
      </p:sp>
    </p:spTree>
    <p:extLst>
      <p:ext uri="{BB962C8B-B14F-4D97-AF65-F5344CB8AC3E}">
        <p14:creationId xmlns:p14="http://schemas.microsoft.com/office/powerpoint/2010/main" val="272728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 ett förhandlingsläge finns olika intressen. Du skulle till viss del kunna jämföra det med en löneförhandling. Du har ett utgångsbud, ett högsta önskan bud och ett absolut lägsta lönebud. Arbetsgivaren har också ett utgångsbud och ett absolut högsta bud. Oftast möts man någonstans där emellan. Vem har vunnit och vem har förlorat? Vi vill som arbetstagare under vår yrkeskarriär fortsatt få upp vår lön och jobbar kontinuerligt för det. Oftast tar vi små kliv i taget i (förhoppningsvis) rätt riktning. Det är samma sak i en förhandling. Små steg i rätt riktning, hela tiden med goda och välgrundade argument mot målet – i detta fall våra demokratiska framtagna yrkanden! </a:t>
            </a:r>
            <a:endParaRPr lang="en-US"/>
          </a:p>
          <a:p>
            <a:endParaRPr lang="sv-SE"/>
          </a:p>
          <a:p>
            <a:r>
              <a:rPr lang="sv-SE"/>
              <a:t>I årets avtalsrörelse möter vi ett annat SKR än i tidigare avtalsrörelser. Något har förändrats. Tidigare har vi kunnat mötas i konstruktiva lösningar på de problem och utmaningar som Vårdförbundet lyft. Lösningar som gjort arbetsgivarna mer attraktiva eftersom de hörsammat och mött upp i frågor som är viktiga för våra medlemmar. Vi kommer aldrig att bli färdiga i arbetet med att förbättra arbetsvillkoren för våra medlemmar. Förutsättningar förändras kontinuerligt och Vårdförbundet kommer fortsättningsvis att behöva ha dialoger med arbetsgivarparterna om vad som krävs för att kunna bedriva svensk sjukvård på bästa sätt. Förhandlingsjobbet är ett ”evighetsarbete” inte bara i avtalsrörelserna, utan även där emellan. Det är därför av stor vikt att du och dina kollegor diskuterar och driver, samt har förtroendevald/förtroendevalda på arbetsplatsen för att hålla i de viktiga frågorna. </a:t>
            </a:r>
            <a:endParaRPr lang="en-US"/>
          </a:p>
          <a:p>
            <a:endParaRPr lang="sv-SE"/>
          </a:p>
          <a:p>
            <a:r>
              <a:rPr lang="sv-SE"/>
              <a:t>Ett annat exempel.</a:t>
            </a:r>
            <a:endParaRPr lang="en-US"/>
          </a:p>
          <a:p>
            <a:r>
              <a:rPr lang="sv-SE"/>
              <a:t>Svenska fotbollsdamerna har under åren haft stora framgångar. Målet har såklart varit att vinna allt, men riktigt så enkelt är det inte alltid. Det har mött olika motståndare på den andra planhalvan, som haft sin agenda för matchen.  </a:t>
            </a:r>
            <a:endParaRPr lang="en-US"/>
          </a:p>
          <a:p>
            <a:r>
              <a:rPr lang="sv-SE"/>
              <a:t>De har så här långt vunnit:</a:t>
            </a:r>
            <a:endParaRPr lang="en-US"/>
          </a:p>
          <a:p>
            <a:r>
              <a:rPr lang="sv-SE"/>
              <a:t>VM-silver 2003</a:t>
            </a:r>
            <a:endParaRPr lang="en-US"/>
          </a:p>
          <a:p>
            <a:r>
              <a:rPr lang="sv-SE"/>
              <a:t>VM-brons 1991, 2011, 2019, 2023</a:t>
            </a:r>
            <a:endParaRPr lang="en-US"/>
          </a:p>
          <a:p>
            <a:r>
              <a:rPr lang="sv-SE"/>
              <a:t>OS-silver 2016, 2021,</a:t>
            </a:r>
            <a:endParaRPr lang="en-US"/>
          </a:p>
          <a:p>
            <a:r>
              <a:rPr lang="sv-SE"/>
              <a:t>EM-guld 1984</a:t>
            </a:r>
            <a:endParaRPr lang="en-US"/>
          </a:p>
          <a:p>
            <a:r>
              <a:rPr lang="sv-SE"/>
              <a:t>EM-silver 1987, 1995, 2001, EM-brons 1989.</a:t>
            </a:r>
          </a:p>
          <a:p>
            <a:endParaRPr lang="en-US"/>
          </a:p>
          <a:p>
            <a:r>
              <a:rPr lang="sv-SE"/>
              <a:t>Damerna har inte tagit guld, ändå ser vi fotbollsdamlaget som otroligt framgångsrikt. Varför pratar vi om det i det här sammanhanget?</a:t>
            </a:r>
            <a:endParaRPr lang="en-US"/>
          </a:p>
          <a:p>
            <a:r>
              <a:rPr lang="sv-SE"/>
              <a:t>Jo, i en förhandling om nytt kollektivavtal kommer vi inte få allt vi vill, eller lyckas fullt ut. Med lite eftertanke måste man kanske vara nöjd att man kommer en bra bit på väg. Målet är ju att få igenom våra krav på sikt, precis så som fotbollsdamerna har målet och förbereder sig på att försöka vinna EM-guld 2025, VM-guld 2027, och OS-guld i LA 2028!</a:t>
            </a:r>
          </a:p>
          <a:p>
            <a:r>
              <a:rPr lang="sv-SE"/>
              <a:t> </a:t>
            </a:r>
            <a:endParaRPr lang="en-US"/>
          </a:p>
          <a:p>
            <a:r>
              <a:rPr lang="sv-SE"/>
              <a:t>Vägen dit är viktig, kräver mycket på många olika sätt, inte bara av spelarna. Det finns mycket ”bakom-arbete” det som händer på matchplanen. Jobbet måste göras tillsammans. Ni vet själva t ex vilken kraft publiken kan ge till spelarna på planen. Den kraften behöver vi av våra medlemmarna i vår organisation när vi spelar ”vår match” i avtalsrörelser. </a:t>
            </a:r>
            <a:endParaRPr lang="en-US"/>
          </a:p>
          <a:p>
            <a:endParaRPr lang="sv-SE"/>
          </a:p>
          <a:p>
            <a:r>
              <a:rPr lang="sv-SE"/>
              <a:t>Så nu ska vi på nästa bild titta på lite segrar Vårdförbundet har gjort under årens gång, på den resa vi är på väg på!</a:t>
            </a:r>
            <a:endParaRPr lang="en-US"/>
          </a:p>
          <a:p>
            <a:endParaRPr lang="sv-SE"/>
          </a:p>
          <a:p>
            <a:endParaRPr lang="sv-SE"/>
          </a:p>
          <a:p>
            <a:endParaRPr lang="en-US">
              <a:cs typeface="Calibri"/>
            </a:endParaRPr>
          </a:p>
        </p:txBody>
      </p:sp>
      <p:sp>
        <p:nvSpPr>
          <p:cNvPr id="4" name="Platshållare för bildnummer 3"/>
          <p:cNvSpPr>
            <a:spLocks noGrp="1"/>
          </p:cNvSpPr>
          <p:nvPr>
            <p:ph type="sldNum" sz="quarter" idx="5"/>
          </p:nvPr>
        </p:nvSpPr>
        <p:spPr/>
        <p:txBody>
          <a:bodyPr/>
          <a:lstStyle/>
          <a:p>
            <a:fld id="{2F22B21B-1DBE-4B7C-846C-4D10CB8D0D9B}" type="slidenum">
              <a:rPr lang="sv-SE" smtClean="0"/>
              <a:t>7</a:t>
            </a:fld>
            <a:endParaRPr lang="sv-SE"/>
          </a:p>
        </p:txBody>
      </p:sp>
    </p:spTree>
    <p:extLst>
      <p:ext uri="{BB962C8B-B14F-4D97-AF65-F5344CB8AC3E}">
        <p14:creationId xmlns:p14="http://schemas.microsoft.com/office/powerpoint/2010/main" val="213897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a:solidFill>
                  <a:srgbClr val="202020"/>
                </a:solidFill>
                <a:effectLst/>
                <a:highlight>
                  <a:srgbClr val="FFFFFF"/>
                </a:highlight>
                <a:latin typeface="Grotesk"/>
              </a:rPr>
              <a:t>Under de senaste årens avtalsförhandlingar har Vårdförbundet arbetat strategiskt med att sakta med säkert nå framgång inom områden som är viktiga för kollektivet. </a:t>
            </a:r>
          </a:p>
          <a:p>
            <a:pPr algn="l"/>
            <a:endParaRPr lang="sv-SE" b="0" i="0">
              <a:solidFill>
                <a:srgbClr val="202020"/>
              </a:solidFill>
              <a:effectLst/>
              <a:highlight>
                <a:srgbClr val="FFFFFF"/>
              </a:highlight>
              <a:latin typeface="Grotesk"/>
            </a:endParaRPr>
          </a:p>
          <a:p>
            <a:pPr algn="l"/>
            <a:r>
              <a:rPr lang="sv-SE" b="0" i="0">
                <a:solidFill>
                  <a:srgbClr val="202020"/>
                </a:solidFill>
                <a:effectLst/>
                <a:highlight>
                  <a:srgbClr val="FFFFFF"/>
                </a:highlight>
                <a:latin typeface="Grotesk"/>
              </a:rPr>
              <a:t>Exempel på saker som vi lyckats med och som gör att vi är där vi är idag, (en bit på väg…):</a:t>
            </a:r>
          </a:p>
          <a:p>
            <a:pPr algn="l"/>
            <a:endParaRPr lang="sv-SE" b="0" i="0">
              <a:solidFill>
                <a:srgbClr val="202020"/>
              </a:solidFill>
              <a:effectLst/>
              <a:highlight>
                <a:srgbClr val="FFFFFF"/>
              </a:highlight>
              <a:latin typeface="Grotesk"/>
            </a:endParaRPr>
          </a:p>
          <a:p>
            <a:pPr marL="171450" indent="-171450" algn="l">
              <a:buFont typeface="Arial" panose="020B0604020202020204" pitchFamily="34" charset="0"/>
              <a:buChar char="•"/>
            </a:pPr>
            <a:r>
              <a:rPr lang="sv-SE" b="0" i="0">
                <a:solidFill>
                  <a:srgbClr val="202020"/>
                </a:solidFill>
                <a:effectLst/>
                <a:highlight>
                  <a:srgbClr val="FFFFFF"/>
                </a:highlight>
                <a:latin typeface="Grotesk"/>
              </a:rPr>
              <a:t>2016 nådde vi en överenskommelse om sänkt veckoarbetstid vid nattarbete. Vid 20 procent natt arbetar du 36 timmar och 20 minuter per vecka. Vid 30 procent natt eller mer sänks veckoarbetstiden till 34 timmar och 20 minuter Vi lyckades också komma överens om att sänka arbetstiden från 36 timmar och 20 minuter till 34 timmar och 20 minuter för dem som jobbar ständig natt. Detta eftersom det sliter och är ohälsosamt att arbeta natt.</a:t>
            </a:r>
          </a:p>
          <a:p>
            <a:pPr marL="171450" indent="-171450" algn="l">
              <a:buFont typeface="Arial" panose="020B0604020202020204" pitchFamily="34" charset="0"/>
              <a:buChar char="•"/>
            </a:pPr>
            <a:r>
              <a:rPr lang="sv-SE" b="0" i="0">
                <a:solidFill>
                  <a:srgbClr val="202020"/>
                </a:solidFill>
                <a:effectLst/>
                <a:highlight>
                  <a:srgbClr val="FFFFFF"/>
                </a:highlight>
                <a:latin typeface="Grotesk"/>
              </a:rPr>
              <a:t>2019 införde vi skrivningar i löneavtalet om att särskilt yrkesskickliga medarbetare skulle prioriteras. Detta eftersom lönespridningen var alldeles för sammanpressad och för att få erfarenhet och skicklighet i yrket att synas i lönekuvertet.</a:t>
            </a:r>
          </a:p>
          <a:p>
            <a:pPr marL="171450" indent="-171450" algn="l">
              <a:buFont typeface="Arial" panose="020B0604020202020204" pitchFamily="34" charset="0"/>
              <a:buChar char="•"/>
            </a:pPr>
            <a:r>
              <a:rPr lang="sv-SE" b="0" i="0">
                <a:solidFill>
                  <a:srgbClr val="202020"/>
                </a:solidFill>
                <a:effectLst/>
                <a:highlight>
                  <a:srgbClr val="FFFFFF"/>
                </a:highlight>
                <a:latin typeface="Grotesk"/>
              </a:rPr>
              <a:t>2022 införde vi flera koll- och kontrollpunkter med regelbundna uppföljningar och handlingsplaner rörande övertid, jour och beredskap, långa arbetspass samt dygnsvila och det fanns en gemensam förståelse för att det var viktigt att värna skyddet för vila och återhämtning. Detta för att stävja ett skadligt beteende och för att åstadkomma en bättre arbetsmiljö.</a:t>
            </a:r>
          </a:p>
          <a:p>
            <a:pPr marL="171450" indent="-171450" algn="l">
              <a:buFont typeface="Arial" panose="020B0604020202020204" pitchFamily="34" charset="0"/>
              <a:buChar char="•"/>
            </a:pPr>
            <a:r>
              <a:rPr lang="sv-SE" b="0" i="0">
                <a:solidFill>
                  <a:srgbClr val="202020"/>
                </a:solidFill>
                <a:effectLst/>
                <a:highlight>
                  <a:srgbClr val="FFFFFF"/>
                </a:highlight>
                <a:latin typeface="Grotesk"/>
              </a:rPr>
              <a:t>2024 har Vårdförbundet yrkat på en stegvis sänkning av veckoarbetstiden utifrån hur man arbetar. Detta för att fler ska få ett veckoarbetstidsmått som gör att de kan arbeta heltid ett helt yrkesliv.</a:t>
            </a:r>
          </a:p>
          <a:p>
            <a:pPr marL="171450" indent="-171450" algn="l">
              <a:buFont typeface="Arial" panose="020B0604020202020204" pitchFamily="34" charset="0"/>
              <a:buChar char="•"/>
            </a:pPr>
            <a:r>
              <a:rPr lang="sv-SE" b="0" i="0">
                <a:solidFill>
                  <a:srgbClr val="202020"/>
                </a:solidFill>
                <a:effectLst/>
                <a:highlight>
                  <a:srgbClr val="FFFFFF"/>
                </a:highlight>
                <a:latin typeface="Grotesk"/>
              </a:rPr>
              <a:t>30 procent av Vårdförbundets medlemmar arbetar omfattande deltid. Majoriteten anger behov av mer vila och återhämtning som främsta skäl till sin deltid. Idag betalar man själv för denna återhämtning genom utebliven lön och lägre framtida pension. Av de yngre anger 40 procent att de inte ser att de kan arbeta inom hälso- och sjukvården hela yrkeslivet på grund av den orimliga arbetssituationen. Många är långtidssjukskrivna.</a:t>
            </a:r>
          </a:p>
          <a:p>
            <a:endParaRPr lang="sv-SE"/>
          </a:p>
          <a:p>
            <a:endParaRPr lang="sv-SE"/>
          </a:p>
        </p:txBody>
      </p:sp>
      <p:sp>
        <p:nvSpPr>
          <p:cNvPr id="4" name="Platshållare för bildnummer 3"/>
          <p:cNvSpPr>
            <a:spLocks noGrp="1"/>
          </p:cNvSpPr>
          <p:nvPr>
            <p:ph type="sldNum" sz="quarter" idx="5"/>
          </p:nvPr>
        </p:nvSpPr>
        <p:spPr/>
        <p:txBody>
          <a:bodyPr/>
          <a:lstStyle/>
          <a:p>
            <a:fld id="{2F22B21B-1DBE-4B7C-846C-4D10CB8D0D9B}" type="slidenum">
              <a:rPr lang="sv-SE" smtClean="0"/>
              <a:t>8</a:t>
            </a:fld>
            <a:endParaRPr lang="sv-SE"/>
          </a:p>
        </p:txBody>
      </p:sp>
    </p:spTree>
    <p:extLst>
      <p:ext uri="{BB962C8B-B14F-4D97-AF65-F5344CB8AC3E}">
        <p14:creationId xmlns:p14="http://schemas.microsoft.com/office/powerpoint/2010/main" val="87248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Facklig styrka är kollektivets kraft. När medarbetare står enade, skapas en grund för att driva igenom förändring och skydda arbetstagarnas rättigheter. Det är sant att skickliga förhandlare och juridiska experter är ovärderliga tillgångar, men de är inte mer än komplement till den verkliga kärnan i facklig verksamhet – medlemmarna själva. Det är genom deras engagemang och samarbete som facket kan blomstra och verkligen representera sina medlemmars intressen. En fackförening som bygger på medlemsdemokrati, solidaritet och oberoende är inte bara en stödjande kraft utan också en drivande kraft för att lyckas med förändring. Starka rötter ger näring åt hela trädet, och på samma sätt är det med fackföreningarnas medlemmar – de är hjärtat och själen i organisationen.</a:t>
            </a:r>
          </a:p>
          <a:p>
            <a:endParaRPr lang="sv-SE"/>
          </a:p>
          <a:p>
            <a:r>
              <a:rPr lang="sv-SE"/>
              <a:t>En förutsättning för att på bästa sätt kunna driva Vårdförbundets frågor är att ha en förtroendevald på arbetsplatsen. En förtroendevald är en katalysator som samlar engagemanget och tillhörande frågor på arbetsplatsen, och med hjälp av de strukturer som finns ser till att dessa perspektiv kommer upp i inflytande-forum i syfte att påverka i rätt riktning. Har ni en förtroendevald på er arbetsplats? Annars, ta reda på mer om uppdraget och fundera över vem/vilka som skulle kunna tänka sig att axla denna spännande och viktiga roll! </a:t>
            </a:r>
          </a:p>
          <a:p>
            <a:r>
              <a:rPr lang="sv-SE"/>
              <a:t> </a:t>
            </a:r>
          </a:p>
          <a:p>
            <a:r>
              <a:rPr lang="sv-SE"/>
              <a:t>Medlemskåren kan också emellanåt sätta ”fälleben” (moment 22) på sig själv. Om Vårdförbundet har som mål för sina medlemsgrupper att få högre lön och kortare arbetstid, och sedan går in medlemmar in och arbetar konstant övertid i syfte att få upp sin grundlön, så försvåras såklart arbetet. Det kan bidra till att vi inte får bättre villkor eller att det tar längre tid innan vi når dit vi vill. Ibland behöver man ställa sig frågan vem som äger ”systemfelet”? Beteenden vi gör som medarbetare kan påverka arbetsgivarens vilja att lösa saker. </a:t>
            </a:r>
            <a:endParaRPr lang="en-US"/>
          </a:p>
          <a:p>
            <a:endParaRPr lang="sv-SE"/>
          </a:p>
          <a:p>
            <a:r>
              <a:rPr lang="sv-SE"/>
              <a:t>Det går inte att gömma sig bakom ”nånaismen” dvs. att förvänta sig att andra ska lösa de problem man står inför. Att få förbättrade villkor och förutsättningar är som vi sagt tidigare, en ständigt pågående arbete som kräver att alla aktörer/delar i trädet tar ansvar. </a:t>
            </a:r>
            <a:endParaRPr lang="en-US"/>
          </a:p>
          <a:p>
            <a:endParaRPr lang="sv-SE"/>
          </a:p>
          <a:p>
            <a:r>
              <a:rPr lang="sv-SE"/>
              <a:t>Opinionsarbetet är ett annat viktigt inslag, extra viktigt under en avtalsrörelse och pågående konflikt. Om vi inte har opinionen med oss, dvs. att andra aktörer inte har förståelse för våra krav försvårar möjligheten att lyckas. Allmänheten behöver se och förstå hur de kan vinna på att man satsar på våra yrkesgrupper. Därför behöver vi i olika forum dela med oss av hur arbetsvardagen ser ut, berätta om den kompetens vi besitter, vilken lön vi tjänar osv. Vi är inte det enda fackförbundet som vill ha bättre villkor!</a:t>
            </a:r>
          </a:p>
          <a:p>
            <a:endParaRPr lang="sv-SE"/>
          </a:p>
          <a:p>
            <a:r>
              <a:rPr lang="sv-SE" b="1"/>
              <a:t>Frågeställningar att diskutera om ni vill:</a:t>
            </a:r>
          </a:p>
          <a:p>
            <a:pPr marL="171450" indent="-171450">
              <a:buFont typeface="Arial" panose="020B0604020202020204" pitchFamily="34" charset="0"/>
              <a:buChar char="•"/>
            </a:pPr>
            <a:r>
              <a:rPr lang="sv-SE"/>
              <a:t>Känner ni igen er i beskrivningen om ”fälleben”? Har ni några ”fälleben” på er arbetsplats? I så fall vilka?</a:t>
            </a:r>
          </a:p>
          <a:p>
            <a:pPr marL="171450" indent="-171450">
              <a:buFont typeface="Arial" panose="020B0604020202020204" pitchFamily="34" charset="0"/>
              <a:buChar char="•"/>
            </a:pPr>
            <a:r>
              <a:rPr lang="sv-SE"/>
              <a:t>Hur jobbar ni tillsammans med den förtroendevalda på arbetsplatsen? (Den förtroendevalda kan inte göra allt själv, utan ni måste göra arbetet ihop.) </a:t>
            </a:r>
          </a:p>
          <a:p>
            <a:pPr marL="171450" indent="-171450">
              <a:buFont typeface="Arial" panose="020B0604020202020204" pitchFamily="34" charset="0"/>
              <a:buChar char="•"/>
            </a:pPr>
            <a:r>
              <a:rPr lang="sv-SE"/>
              <a:t>Vad kan ni göra gemensamt för att inte hamna i ”nånanism”-träsket? Vilken fråga engagerar mest hos er?</a:t>
            </a:r>
          </a:p>
          <a:p>
            <a:endParaRPr lang="en-US"/>
          </a:p>
          <a:p>
            <a:r>
              <a:rPr lang="sv-SE"/>
              <a:t>I följande artikel från Aftonbladet (2024-06-03) finns fler perspektiv gällande sjuksköterskeyrket kopplat till strejken, som om ni vill kan läsa och diskutera. (Sammanfattningsvis handlar artikeln om pågående strejk och två viktiga välfärdsfrågor: den undermåliga arbetsmiljön i de kvinnodominerade vård- och omsorgsyrkena, och behovet av förkortad arbetstid).</a:t>
            </a:r>
          </a:p>
          <a:p>
            <a:endParaRPr lang="sv-SE"/>
          </a:p>
          <a:p>
            <a:r>
              <a:rPr lang="sv-SE">
                <a:hlinkClick r:id="rId3"/>
              </a:rPr>
              <a:t>Rebecca Selberg om vårdyrket, kraven och strejken (aftonbladet.se)</a:t>
            </a:r>
            <a:r>
              <a:rPr lang="sv-SE"/>
              <a:t> (Kopiera och klistra in i webb-läsare)</a:t>
            </a:r>
          </a:p>
          <a:p>
            <a:endParaRPr lang="sv-SE"/>
          </a:p>
          <a:p>
            <a:endParaRPr lang="sv-SE"/>
          </a:p>
        </p:txBody>
      </p:sp>
      <p:sp>
        <p:nvSpPr>
          <p:cNvPr id="4" name="Platshållare för bildnummer 3"/>
          <p:cNvSpPr>
            <a:spLocks noGrp="1"/>
          </p:cNvSpPr>
          <p:nvPr>
            <p:ph type="sldNum" sz="quarter" idx="5"/>
          </p:nvPr>
        </p:nvSpPr>
        <p:spPr/>
        <p:txBody>
          <a:bodyPr/>
          <a:lstStyle/>
          <a:p>
            <a:fld id="{2F22B21B-1DBE-4B7C-846C-4D10CB8D0D9B}" type="slidenum">
              <a:rPr lang="sv-SE" smtClean="0"/>
              <a:t>9</a:t>
            </a:fld>
            <a:endParaRPr lang="sv-SE"/>
          </a:p>
        </p:txBody>
      </p:sp>
    </p:spTree>
    <p:extLst>
      <p:ext uri="{BB962C8B-B14F-4D97-AF65-F5344CB8AC3E}">
        <p14:creationId xmlns:p14="http://schemas.microsoft.com/office/powerpoint/2010/main" val="1558677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dning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BC6345-12F8-4381-9332-70F59B393DE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cken, ritning, boll, spelare&#10;&#10;Automatiskt genererad beskrivning">
            <a:extLst>
              <a:ext uri="{FF2B5EF4-FFF2-40B4-BE49-F238E27FC236}">
                <a16:creationId xmlns:a16="http://schemas.microsoft.com/office/drawing/2014/main" id="{EC5EB3B9-8AA1-455D-A6FB-AA447F500C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000" y="1449000"/>
            <a:ext cx="3960000" cy="3960000"/>
          </a:xfrm>
          <a:prstGeom prst="rect">
            <a:avLst/>
          </a:prstGeom>
        </p:spPr>
      </p:pic>
    </p:spTree>
    <p:extLst>
      <p:ext uri="{BB962C8B-B14F-4D97-AF65-F5344CB8AC3E}">
        <p14:creationId xmlns:p14="http://schemas.microsoft.com/office/powerpoint/2010/main" val="126555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m ligga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bg2"/>
                </a:solidFill>
              </a:defRPr>
            </a:lvl1pPr>
          </a:lstStyle>
          <a:p>
            <a:r>
              <a:rPr lang="sv-SE"/>
              <a:t>Klicka här för att ändra mall för rubrikformat</a:t>
            </a:r>
          </a:p>
        </p:txBody>
      </p:sp>
      <p:sp>
        <p:nvSpPr>
          <p:cNvPr id="3" name="Platshållare för bild 3">
            <a:extLst>
              <a:ext uri="{FF2B5EF4-FFF2-40B4-BE49-F238E27FC236}">
                <a16:creationId xmlns:a16="http://schemas.microsoft.com/office/drawing/2014/main" id="{7673BD5F-FDC9-5F3F-4158-46EF7AB6AC58}"/>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95271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m ligga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
        <p:nvSpPr>
          <p:cNvPr id="3" name="Platshållare för bild 3">
            <a:extLst>
              <a:ext uri="{FF2B5EF4-FFF2-40B4-BE49-F238E27FC236}">
                <a16:creationId xmlns:a16="http://schemas.microsoft.com/office/drawing/2014/main" id="{6223035A-47BF-3E61-73FB-03A17B7D49B1}"/>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70783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ida m ståe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3" name="Platshållare för bild 2">
            <a:extLst>
              <a:ext uri="{FF2B5EF4-FFF2-40B4-BE49-F238E27FC236}">
                <a16:creationId xmlns:a16="http://schemas.microsoft.com/office/drawing/2014/main" id="{D2CE880A-61BF-CF47-8AF5-4C892AA75F05}"/>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t"/>
          <a:lstStyle>
            <a:lvl1pPr marL="0" indent="0" algn="ctr">
              <a:buNone/>
              <a:defRPr>
                <a:solidFill>
                  <a:schemeClr val="tx1"/>
                </a:solidFill>
                <a:effectLst/>
              </a:defRPr>
            </a:lvl1pPr>
          </a:lstStyle>
          <a:p>
            <a:r>
              <a:rPr lang="sv-SE"/>
              <a:t>Klicka på ikonen för att lägga till en bild</a:t>
            </a:r>
          </a:p>
        </p:txBody>
      </p:sp>
      <p:sp>
        <p:nvSpPr>
          <p:cNvPr id="12" name="Rubrik 11">
            <a:extLst>
              <a:ext uri="{FF2B5EF4-FFF2-40B4-BE49-F238E27FC236}">
                <a16:creationId xmlns:a16="http://schemas.microsoft.com/office/drawing/2014/main" id="{B88279D4-7E90-5940-9BC2-516A07100712}"/>
              </a:ext>
            </a:extLst>
          </p:cNvPr>
          <p:cNvSpPr>
            <a:spLocks noGrp="1" noChangeAspect="1"/>
          </p:cNvSpPr>
          <p:nvPr>
            <p:ph type="title"/>
          </p:nvPr>
        </p:nvSpPr>
        <p:spPr>
          <a:xfrm>
            <a:off x="5219470" y="1439650"/>
            <a:ext cx="5575300" cy="1000604"/>
          </a:xfrm>
        </p:spPr>
        <p:txBody>
          <a:bodyPr anchor="b" anchorCtr="0">
            <a:noAutofit/>
          </a:body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Tree>
    <p:extLst>
      <p:ext uri="{BB962C8B-B14F-4D97-AF65-F5344CB8AC3E}">
        <p14:creationId xmlns:p14="http://schemas.microsoft.com/office/powerpoint/2010/main" val="147012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m ståe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12" name="Rubrik 11">
            <a:extLst>
              <a:ext uri="{FF2B5EF4-FFF2-40B4-BE49-F238E27FC236}">
                <a16:creationId xmlns:a16="http://schemas.microsoft.com/office/drawing/2014/main" id="{B88279D4-7E90-5940-9BC2-516A07100712}"/>
              </a:ext>
            </a:extLst>
          </p:cNvPr>
          <p:cNvSpPr>
            <a:spLocks noGrp="1"/>
          </p:cNvSpPr>
          <p:nvPr>
            <p:ph type="title"/>
          </p:nvPr>
        </p:nvSpPr>
        <p:spPr>
          <a:xfrm>
            <a:off x="5219470" y="1439650"/>
            <a:ext cx="5575300" cy="1000604"/>
          </a:xfrm>
        </p:spPr>
        <p:txBody>
          <a:bodyPr anchor="b" anchorCtr="0">
            <a:noAutofit/>
          </a:bodyPr>
          <a:lstStyle>
            <a:lvl1pPr>
              <a:defRPr>
                <a:solidFill>
                  <a:schemeClr val="bg2"/>
                </a:solidFill>
              </a:defRPr>
            </a:lvl1p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40254"/>
            <a:ext cx="55753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504"/>
            <a:ext cx="55753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433606EC-10F6-BC18-9994-193CB177D12D}"/>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t"/>
          <a:lstStyle>
            <a:lvl1pPr marL="0" indent="0" algn="ctr">
              <a:buNone/>
              <a:defRPr>
                <a:solidFill>
                  <a:schemeClr val="tx1"/>
                </a:solidFill>
                <a:effectLst/>
              </a:defRPr>
            </a:lvl1pPr>
          </a:lstStyle>
          <a:p>
            <a:r>
              <a:rPr lang="sv-SE"/>
              <a:t>Klicka på ikonen för att lägga till en bild</a:t>
            </a:r>
          </a:p>
        </p:txBody>
      </p:sp>
    </p:spTree>
    <p:extLst>
      <p:ext uri="{BB962C8B-B14F-4D97-AF65-F5344CB8AC3E}">
        <p14:creationId xmlns:p14="http://schemas.microsoft.com/office/powerpoint/2010/main" val="15613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m ståe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12" name="Rubrik 11">
            <a:extLst>
              <a:ext uri="{FF2B5EF4-FFF2-40B4-BE49-F238E27FC236}">
                <a16:creationId xmlns:a16="http://schemas.microsoft.com/office/drawing/2014/main" id="{B88279D4-7E90-5940-9BC2-516A07100712}"/>
              </a:ext>
            </a:extLst>
          </p:cNvPr>
          <p:cNvSpPr>
            <a:spLocks noGrp="1"/>
          </p:cNvSpPr>
          <p:nvPr>
            <p:ph type="title"/>
          </p:nvPr>
        </p:nvSpPr>
        <p:spPr>
          <a:xfrm>
            <a:off x="5219470" y="1439650"/>
            <a:ext cx="5575300" cy="1000604"/>
          </a:xfrm>
        </p:spPr>
        <p:txBody>
          <a:bodyPr anchor="b" anchorCtr="0">
            <a:noAutofit/>
          </a:body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FC9C5968-0D51-8458-84A1-EE32FCB350C5}"/>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t"/>
          <a:lstStyle>
            <a:lvl1pPr marL="0" indent="0" algn="ctr">
              <a:buNone/>
              <a:defRPr>
                <a:solidFill>
                  <a:schemeClr val="tx1"/>
                </a:solidFill>
                <a:effectLst/>
              </a:defRPr>
            </a:lvl1pPr>
          </a:lstStyle>
          <a:p>
            <a:r>
              <a:rPr lang="sv-SE"/>
              <a:t>Klicka på ikonen för att lägga till en bild</a:t>
            </a:r>
          </a:p>
        </p:txBody>
      </p:sp>
    </p:spTree>
    <p:extLst>
      <p:ext uri="{BB962C8B-B14F-4D97-AF65-F5344CB8AC3E}">
        <p14:creationId xmlns:p14="http://schemas.microsoft.com/office/powerpoint/2010/main" val="163338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m ligga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11" name="Platshållare för bild 2">
            <a:extLst>
              <a:ext uri="{FF2B5EF4-FFF2-40B4-BE49-F238E27FC236}">
                <a16:creationId xmlns:a16="http://schemas.microsoft.com/office/drawing/2014/main" id="{98E8DA2C-678D-403D-A09E-E3092E261702}"/>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t"/>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935772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m ligga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lvl1pPr>
              <a:defRPr>
                <a:solidFill>
                  <a:schemeClr val="bg2"/>
                </a:solidFill>
              </a:defRPr>
            </a:lvl1p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639AA42A-C4D1-F174-3B34-8F40FB4AFACB}"/>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t"/>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47477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sida m liggande bild,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7" name="Rubrik 11">
            <a:extLst>
              <a:ext uri="{FF2B5EF4-FFF2-40B4-BE49-F238E27FC236}">
                <a16:creationId xmlns:a16="http://schemas.microsoft.com/office/drawing/2014/main" id="{2FBCC5E0-9D06-C748-BBE1-D3A92218563D}"/>
              </a:ext>
            </a:extLst>
          </p:cNvPr>
          <p:cNvSpPr>
            <a:spLocks noGrp="1"/>
          </p:cNvSpPr>
          <p:nvPr>
            <p:ph type="title"/>
          </p:nvPr>
        </p:nvSpPr>
        <p:spPr>
          <a:xfrm>
            <a:off x="5219470" y="1454640"/>
            <a:ext cx="5575300" cy="1000604"/>
          </a:xfrm>
        </p:spPr>
        <p:txBody>
          <a:bodyPr anchor="b" anchorCtr="0">
            <a:noAutofit/>
          </a:bodyPr>
          <a:lstStyle/>
          <a:p>
            <a:r>
              <a:rPr lang="sv-SE"/>
              <a:t>Klicka här för att ändra mall för rubrikformat</a:t>
            </a:r>
          </a:p>
        </p:txBody>
      </p:sp>
      <p:sp>
        <p:nvSpPr>
          <p:cNvPr id="9" name="Platshållare för text 13">
            <a:extLst>
              <a:ext uri="{FF2B5EF4-FFF2-40B4-BE49-F238E27FC236}">
                <a16:creationId xmlns:a16="http://schemas.microsoft.com/office/drawing/2014/main" id="{A66B65C6-AF81-094F-BB2B-1BE708B6E7A4}"/>
              </a:ext>
            </a:extLst>
          </p:cNvPr>
          <p:cNvSpPr>
            <a:spLocks noGrp="1"/>
          </p:cNvSpPr>
          <p:nvPr>
            <p:ph type="body" sz="quarter" idx="15" hasCustomPrompt="1"/>
          </p:nvPr>
        </p:nvSpPr>
        <p:spPr>
          <a:xfrm>
            <a:off x="5219700" y="245497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0" name="Platshållare för text 16">
            <a:extLst>
              <a:ext uri="{FF2B5EF4-FFF2-40B4-BE49-F238E27FC236}">
                <a16:creationId xmlns:a16="http://schemas.microsoft.com/office/drawing/2014/main" id="{B7C11B5D-ED5B-0642-BB5A-91C6D086C283}"/>
              </a:ext>
            </a:extLst>
          </p:cNvPr>
          <p:cNvSpPr>
            <a:spLocks noGrp="1"/>
          </p:cNvSpPr>
          <p:nvPr>
            <p:ph type="body" sz="quarter" idx="16"/>
          </p:nvPr>
        </p:nvSpPr>
        <p:spPr>
          <a:xfrm>
            <a:off x="5219700" y="305822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
        <p:nvSpPr>
          <p:cNvPr id="2" name="Platshållare för bild 2">
            <a:extLst>
              <a:ext uri="{FF2B5EF4-FFF2-40B4-BE49-F238E27FC236}">
                <a16:creationId xmlns:a16="http://schemas.microsoft.com/office/drawing/2014/main" id="{461AA81D-BF01-DAA0-D988-518DA65D1A69}"/>
              </a:ext>
            </a:extLst>
          </p:cNvPr>
          <p:cNvSpPr>
            <a:spLocks noGrp="1"/>
          </p:cNvSpPr>
          <p:nvPr>
            <p:ph type="pic" sz="quarter" idx="17"/>
          </p:nvPr>
        </p:nvSpPr>
        <p:spPr>
          <a:xfrm>
            <a:off x="0" y="1439863"/>
            <a:ext cx="4681538" cy="3065462"/>
          </a:xfrm>
          <a:prstGeom prst="rect">
            <a:avLst/>
          </a:prstGeom>
          <a:blipFill>
            <a:blip r:embed="rId3"/>
            <a:srcRect/>
            <a:stretch>
              <a:fillRect t="-907" b="-907"/>
            </a:stretch>
          </a:blipFill>
        </p:spPr>
        <p:txBody>
          <a:bodyPr anchor="t"/>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60195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sida m 2 bilder,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lvl1pPr>
          </a:lstStyle>
          <a:p>
            <a:r>
              <a:rPr lang="sv-SE"/>
              <a:t>Klicka här för att ändra mall för rubrikformat</a:t>
            </a:r>
          </a:p>
        </p:txBody>
      </p:sp>
      <p:sp>
        <p:nvSpPr>
          <p:cNvPr id="6" name="Platshållare för bild 5">
            <a:extLst>
              <a:ext uri="{FF2B5EF4-FFF2-40B4-BE49-F238E27FC236}">
                <a16:creationId xmlns:a16="http://schemas.microsoft.com/office/drawing/2014/main" id="{203F06B7-F7F7-4B3A-AE30-0AA82BF1DC3F}"/>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9" name="Platshållare för bild 5">
            <a:extLst>
              <a:ext uri="{FF2B5EF4-FFF2-40B4-BE49-F238E27FC236}">
                <a16:creationId xmlns:a16="http://schemas.microsoft.com/office/drawing/2014/main" id="{FB9ED858-8F80-4C16-AAFC-339F07F421D8}"/>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107151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sida m 2 bilder,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solidFill>
                  <a:schemeClr val="bg2"/>
                </a:solidFill>
              </a:defRPr>
            </a:lvl1pPr>
          </a:lstStyle>
          <a:p>
            <a:r>
              <a:rPr lang="sv-SE"/>
              <a:t>Klicka här för att ändra mall för rubrikformat</a:t>
            </a:r>
          </a:p>
        </p:txBody>
      </p:sp>
      <p:sp>
        <p:nvSpPr>
          <p:cNvPr id="3" name="Platshållare för bild 5">
            <a:extLst>
              <a:ext uri="{FF2B5EF4-FFF2-40B4-BE49-F238E27FC236}">
                <a16:creationId xmlns:a16="http://schemas.microsoft.com/office/drawing/2014/main" id="{F092A2CF-6D8B-9897-C071-D688A71DC653}"/>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4" name="Platshållare för bild 5">
            <a:extLst>
              <a:ext uri="{FF2B5EF4-FFF2-40B4-BE49-F238E27FC236}">
                <a16:creationId xmlns:a16="http://schemas.microsoft.com/office/drawing/2014/main" id="{9D60EC3C-FB6E-7DC4-32D0-DD793A1D650F}"/>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213421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or bild o rubrik rosa">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EFA33488-9451-4644-A5B0-582AF92C6611}"/>
              </a:ext>
            </a:extLst>
          </p:cNvPr>
          <p:cNvSpPr>
            <a:spLocks noGrp="1"/>
          </p:cNvSpPr>
          <p:nvPr>
            <p:ph type="pic" sz="quarter" idx="10"/>
          </p:nvPr>
        </p:nvSpPr>
        <p:spPr>
          <a:xfrm>
            <a:off x="0" y="-1"/>
            <a:ext cx="12192000" cy="6683731"/>
          </a:xfrm>
          <a:prstGeom prst="rect">
            <a:avLst/>
          </a:prstGeom>
          <a:blipFill>
            <a:blip r:embed="rId2"/>
            <a:srcRect/>
            <a:stretch>
              <a:fillRect t="-19163" b="-260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pic>
        <p:nvPicPr>
          <p:cNvPr id="10" name="Bildobjekt 9" descr="En bild som visar ritning, tecken&#10;&#10;Automatiskt genererad beskrivning">
            <a:extLst>
              <a:ext uri="{FF2B5EF4-FFF2-40B4-BE49-F238E27FC236}">
                <a16:creationId xmlns:a16="http://schemas.microsoft.com/office/drawing/2014/main" id="{DF71314C-5D1D-464A-B563-9D1FCB07F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0000" y="4527565"/>
            <a:ext cx="2880000" cy="1440346"/>
          </a:xfrm>
          <a:prstGeom prst="rect">
            <a:avLst/>
          </a:prstGeom>
        </p:spPr>
      </p:pic>
      <p:sp>
        <p:nvSpPr>
          <p:cNvPr id="2" name="Rubrik 1">
            <a:extLst>
              <a:ext uri="{FF2B5EF4-FFF2-40B4-BE49-F238E27FC236}">
                <a16:creationId xmlns:a16="http://schemas.microsoft.com/office/drawing/2014/main" id="{555E99E5-4318-44D0-A0DD-F56BAADEC9F9}"/>
              </a:ext>
            </a:extLst>
          </p:cNvPr>
          <p:cNvSpPr>
            <a:spLocks noGrp="1"/>
          </p:cNvSpPr>
          <p:nvPr>
            <p:ph type="title"/>
          </p:nvPr>
        </p:nvSpPr>
        <p:spPr>
          <a:xfrm>
            <a:off x="5040001" y="4524441"/>
            <a:ext cx="5352000" cy="1440346"/>
          </a:xfrm>
          <a:solidFill>
            <a:schemeClr val="accent2"/>
          </a:solidFill>
        </p:spPr>
        <p:txBody>
          <a:bodyPr lIns="360000">
            <a:noAutofit/>
          </a:bodyPr>
          <a:lstStyle/>
          <a:p>
            <a:r>
              <a:rPr lang="sv-SE"/>
              <a:t>Klicka här för att ändra mall för rubrikformat</a:t>
            </a:r>
          </a:p>
        </p:txBody>
      </p:sp>
    </p:spTree>
    <p:extLst>
      <p:ext uri="{BB962C8B-B14F-4D97-AF65-F5344CB8AC3E}">
        <p14:creationId xmlns:p14="http://schemas.microsoft.com/office/powerpoint/2010/main" val="1467911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sida m 2 bilder, vit">
    <p:bg>
      <p:bgPr>
        <a:solidFill>
          <a:schemeClr val="bg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9AABD89C-38D4-AA43-ABD2-16E219C86034}"/>
              </a:ext>
            </a:extLst>
          </p:cNvPr>
          <p:cNvSpPr>
            <a:spLocks noGrp="1"/>
          </p:cNvSpPr>
          <p:nvPr>
            <p:ph type="title"/>
          </p:nvPr>
        </p:nvSpPr>
        <p:spPr>
          <a:xfrm>
            <a:off x="1588957" y="365127"/>
            <a:ext cx="9079044" cy="1074523"/>
          </a:xfrm>
        </p:spPr>
        <p:txBody>
          <a:bodyPr anchor="ctr" anchorCtr="0">
            <a:noAutofit/>
          </a:bodyPr>
          <a:lstStyle>
            <a:lvl1pPr algn="ctr">
              <a:defRPr>
                <a:solidFill>
                  <a:schemeClr val="accent1"/>
                </a:solidFill>
              </a:defRPr>
            </a:lvl1pPr>
          </a:lstStyle>
          <a:p>
            <a:r>
              <a:rPr lang="sv-SE"/>
              <a:t>Klicka här för att ändra mall för rubrikformat</a:t>
            </a:r>
          </a:p>
        </p:txBody>
      </p:sp>
      <p:sp>
        <p:nvSpPr>
          <p:cNvPr id="3" name="Platshållare för bild 5">
            <a:extLst>
              <a:ext uri="{FF2B5EF4-FFF2-40B4-BE49-F238E27FC236}">
                <a16:creationId xmlns:a16="http://schemas.microsoft.com/office/drawing/2014/main" id="{6C8ACFF8-5CF6-E15F-1033-CB82411E6A53}"/>
              </a:ext>
            </a:extLst>
          </p:cNvPr>
          <p:cNvSpPr>
            <a:spLocks noGrp="1"/>
          </p:cNvSpPr>
          <p:nvPr>
            <p:ph type="pic" sz="quarter" idx="10"/>
          </p:nvPr>
        </p:nvSpPr>
        <p:spPr>
          <a:xfrm>
            <a:off x="2144339" y="1439650"/>
            <a:ext cx="3594100" cy="4495800"/>
          </a:xfrm>
          <a:prstGeom prst="rect">
            <a:avLst/>
          </a:prstGeom>
          <a:blipFill>
            <a:blip r:embed="rId3"/>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4" name="Platshållare för bild 5">
            <a:extLst>
              <a:ext uri="{FF2B5EF4-FFF2-40B4-BE49-F238E27FC236}">
                <a16:creationId xmlns:a16="http://schemas.microsoft.com/office/drawing/2014/main" id="{80E3DC88-9B87-1B5F-F4C7-C19A79D20C5F}"/>
              </a:ext>
            </a:extLst>
          </p:cNvPr>
          <p:cNvSpPr>
            <a:spLocks noGrp="1"/>
          </p:cNvSpPr>
          <p:nvPr>
            <p:ph type="pic" sz="quarter" idx="11"/>
          </p:nvPr>
        </p:nvSpPr>
        <p:spPr>
          <a:xfrm>
            <a:off x="6468983" y="1439650"/>
            <a:ext cx="3594100" cy="4495800"/>
          </a:xfrm>
          <a:prstGeom prst="rect">
            <a:avLst/>
          </a:prstGeom>
          <a:blipFill>
            <a:blip r:embed="rId4"/>
            <a:srcRect/>
            <a:stretch>
              <a:fillRect l="-43817" r="-43817"/>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3622283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sida rosa">
    <p:bg>
      <p:bgPr>
        <a:solidFill>
          <a:schemeClr val="accent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Tree>
    <p:extLst>
      <p:ext uri="{BB962C8B-B14F-4D97-AF65-F5344CB8AC3E}">
        <p14:creationId xmlns:p14="http://schemas.microsoft.com/office/powerpoint/2010/main" val="2732450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blå">
    <p:bg>
      <p:bgPr>
        <a:solidFill>
          <a:schemeClr val="tx1"/>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bg2"/>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lstStyle>
            <a:lvl1pPr>
              <a:defRPr>
                <a:solidFill>
                  <a:schemeClr val="bg2"/>
                </a:solidFill>
              </a:defRPr>
            </a:lvl1p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bg2"/>
                </a:solidFill>
              </a:defRPr>
            </a:lvl1pPr>
          </a:lstStyle>
          <a:p>
            <a:pPr lvl="0"/>
            <a:r>
              <a:rPr lang="sv-SE"/>
              <a:t>Klicka här för att skriva ingressen</a:t>
            </a:r>
          </a:p>
        </p:txBody>
      </p:sp>
    </p:spTree>
    <p:extLst>
      <p:ext uri="{BB962C8B-B14F-4D97-AF65-F5344CB8AC3E}">
        <p14:creationId xmlns:p14="http://schemas.microsoft.com/office/powerpoint/2010/main" val="379653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sida vit">
    <p:bg>
      <p:bgPr>
        <a:solidFill>
          <a:schemeClr val="bg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Tree>
    <p:extLst>
      <p:ext uri="{BB962C8B-B14F-4D97-AF65-F5344CB8AC3E}">
        <p14:creationId xmlns:p14="http://schemas.microsoft.com/office/powerpoint/2010/main" val="379499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sbild rosa">
    <p:bg>
      <p:bgPr>
        <a:solidFill>
          <a:schemeClr val="accent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05509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sbild blå">
    <p:bg>
      <p:bgPr>
        <a:solidFill>
          <a:schemeClr val="tx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0" y="0"/>
            <a:ext cx="12057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138984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sbild vit">
    <p:bg>
      <p:bgPr>
        <a:solidFill>
          <a:schemeClr val="bg2"/>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0149C45-46B0-A74B-A910-675B96C72914}"/>
              </a:ext>
            </a:extLst>
          </p:cNvPr>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a:extLst>
              <a:ext uri="{FF2B5EF4-FFF2-40B4-BE49-F238E27FC236}">
                <a16:creationId xmlns:a16="http://schemas.microsoft.com/office/drawing/2014/main" id="{CA6BE01F-F724-3F46-92EA-5FE4B3FB1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5450" y="1866900"/>
            <a:ext cx="6261100" cy="3124200"/>
          </a:xfrm>
          <a:prstGeom prst="rect">
            <a:avLst/>
          </a:prstGeom>
        </p:spPr>
      </p:pic>
    </p:spTree>
    <p:extLst>
      <p:ext uri="{BB962C8B-B14F-4D97-AF65-F5344CB8AC3E}">
        <p14:creationId xmlns:p14="http://schemas.microsoft.com/office/powerpoint/2010/main" val="229061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sida lila">
    <p:bg>
      <p:bgPr>
        <a:solidFill>
          <a:schemeClr val="accent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buNone/>
              <a:defRPr sz="1600">
                <a:solidFill>
                  <a:schemeClr val="accent1"/>
                </a:solidFill>
              </a:defRPr>
            </a:lvl1pPr>
          </a:lstStyle>
          <a:p>
            <a:pPr lvl="0"/>
            <a:r>
              <a:rPr lang="sv-SE"/>
              <a:t>Klicka här för att ändra format på bakgrundstexten</a:t>
            </a:r>
          </a:p>
        </p:txBody>
      </p:sp>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buNone/>
              <a:defRPr sz="1600" b="1">
                <a:solidFill>
                  <a:schemeClr val="accent1"/>
                </a:solidFill>
              </a:defRPr>
            </a:lvl1pPr>
          </a:lstStyle>
          <a:p>
            <a:pPr lvl="0"/>
            <a:r>
              <a:rPr lang="sv-SE"/>
              <a:t>Klicka här för att skriva ingressen</a:t>
            </a:r>
          </a:p>
        </p:txBody>
      </p:sp>
      <p:pic>
        <p:nvPicPr>
          <p:cNvPr id="9" name="Bildobjekt 8">
            <a:extLst>
              <a:ext uri="{FF2B5EF4-FFF2-40B4-BE49-F238E27FC236}">
                <a16:creationId xmlns:a16="http://schemas.microsoft.com/office/drawing/2014/main" id="{CE0BE58F-BE1D-5449-95CD-58317B01AF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19390" y="0"/>
            <a:ext cx="719825" cy="1439650"/>
          </a:xfrm>
          <a:prstGeom prst="rect">
            <a:avLst/>
          </a:prstGeom>
        </p:spPr>
      </p:pic>
    </p:spTree>
    <p:extLst>
      <p:ext uri="{BB962C8B-B14F-4D97-AF65-F5344CB8AC3E}">
        <p14:creationId xmlns:p14="http://schemas.microsoft.com/office/powerpoint/2010/main" val="2334882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 bild o rubrik ros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E369401-55E8-C94E-BE5F-758C91E882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920" r="219" b="4919"/>
          <a:stretch/>
        </p:blipFill>
        <p:spPr>
          <a:xfrm>
            <a:off x="0" y="0"/>
            <a:ext cx="12192000" cy="6670624"/>
          </a:xfrm>
          <a:prstGeom prst="rect">
            <a:avLst/>
          </a:prstGeom>
        </p:spPr>
      </p:pic>
      <p:sp>
        <p:nvSpPr>
          <p:cNvPr id="8" name="Platshållare för bild 7">
            <a:extLst>
              <a:ext uri="{FF2B5EF4-FFF2-40B4-BE49-F238E27FC236}">
                <a16:creationId xmlns:a16="http://schemas.microsoft.com/office/drawing/2014/main" id="{EFA33488-9451-4644-A5B0-582AF92C6611}"/>
              </a:ext>
            </a:extLst>
          </p:cNvPr>
          <p:cNvSpPr>
            <a:spLocks noGrp="1"/>
          </p:cNvSpPr>
          <p:nvPr>
            <p:ph type="pic" sz="quarter" idx="10"/>
          </p:nvPr>
        </p:nvSpPr>
        <p:spPr>
          <a:xfrm>
            <a:off x="0" y="0"/>
            <a:ext cx="12192000" cy="6667500"/>
          </a:xfrm>
          <a:prstGeom prst="rect">
            <a:avLst/>
          </a:prstGeom>
          <a:blipFill>
            <a:blip r:embed="rId3"/>
            <a:stretch>
              <a:fillRect/>
            </a:stretch>
          </a:blipFill>
        </p:spPr>
        <p:txBody>
          <a:bodyPr/>
          <a:lstStyle/>
          <a:p>
            <a:r>
              <a:rPr lang="sv-SE"/>
              <a:t>Klicka på ikonen för att lägga till en bild</a:t>
            </a:r>
          </a:p>
        </p:txBody>
      </p:sp>
      <p:pic>
        <p:nvPicPr>
          <p:cNvPr id="10" name="Bildobjekt 9" descr="En bild som visar ritning, tecken&#10;&#10;Automatiskt genererad beskrivning">
            <a:extLst>
              <a:ext uri="{FF2B5EF4-FFF2-40B4-BE49-F238E27FC236}">
                <a16:creationId xmlns:a16="http://schemas.microsoft.com/office/drawing/2014/main" id="{DF71314C-5D1D-464A-B563-9D1FCB07F8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000" y="4527565"/>
            <a:ext cx="2880000" cy="1440346"/>
          </a:xfrm>
          <a:prstGeom prst="rect">
            <a:avLst/>
          </a:prstGeom>
        </p:spPr>
      </p:pic>
      <p:sp>
        <p:nvSpPr>
          <p:cNvPr id="2" name="Rubrik 1">
            <a:extLst>
              <a:ext uri="{FF2B5EF4-FFF2-40B4-BE49-F238E27FC236}">
                <a16:creationId xmlns:a16="http://schemas.microsoft.com/office/drawing/2014/main" id="{555E99E5-4318-44D0-A0DD-F56BAADEC9F9}"/>
              </a:ext>
            </a:extLst>
          </p:cNvPr>
          <p:cNvSpPr>
            <a:spLocks noGrp="1"/>
          </p:cNvSpPr>
          <p:nvPr>
            <p:ph type="title"/>
          </p:nvPr>
        </p:nvSpPr>
        <p:spPr>
          <a:xfrm>
            <a:off x="5040001" y="4524441"/>
            <a:ext cx="5352000" cy="1440346"/>
          </a:xfrm>
          <a:solidFill>
            <a:schemeClr val="accent2"/>
          </a:solidFill>
        </p:spPr>
        <p:txBody>
          <a:bodyPr lIns="360000">
            <a:noAutofit/>
          </a:bodyPr>
          <a:lstStyle/>
          <a:p>
            <a:r>
              <a:rPr lang="sv-SE"/>
              <a:t>Klicka här för att ändra mall för rubrikformat</a:t>
            </a:r>
          </a:p>
        </p:txBody>
      </p:sp>
    </p:spTree>
    <p:extLst>
      <p:ext uri="{BB962C8B-B14F-4D97-AF65-F5344CB8AC3E}">
        <p14:creationId xmlns:p14="http://schemas.microsoft.com/office/powerpoint/2010/main" val="236339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lednings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9BC6345-12F8-4381-9332-70F59B393DEA}"/>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descr="En bild som visar tecken, ritning, boll, spelare&#10;&#10;Automatiskt genererad beskrivning">
            <a:extLst>
              <a:ext uri="{FF2B5EF4-FFF2-40B4-BE49-F238E27FC236}">
                <a16:creationId xmlns:a16="http://schemas.microsoft.com/office/drawing/2014/main" id="{EC5EB3B9-8AA1-455D-A6FB-AA447F500C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6000" y="1449000"/>
            <a:ext cx="3960000" cy="3960000"/>
          </a:xfrm>
          <a:prstGeom prst="rect">
            <a:avLst/>
          </a:prstGeom>
        </p:spPr>
      </p:pic>
    </p:spTree>
    <p:extLst>
      <p:ext uri="{BB962C8B-B14F-4D97-AF65-F5344CB8AC3E}">
        <p14:creationId xmlns:p14="http://schemas.microsoft.com/office/powerpoint/2010/main" val="9179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54058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sida blå">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solidFill>
                  <a:schemeClr val="bg1"/>
                </a:solidFill>
              </a:defRPr>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959770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m 1/2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bg2"/>
                </a:solidFill>
              </a:defRPr>
            </a:lvl1pPr>
          </a:lstStyle>
          <a:p>
            <a:r>
              <a:rPr lang="sv-SE"/>
              <a:t>Klicka här för att ändra mall för rubrikformat</a:t>
            </a:r>
          </a:p>
        </p:txBody>
      </p:sp>
      <p:sp>
        <p:nvSpPr>
          <p:cNvPr id="6" name="Platshållare för bild 3">
            <a:extLst>
              <a:ext uri="{FF2B5EF4-FFF2-40B4-BE49-F238E27FC236}">
                <a16:creationId xmlns:a16="http://schemas.microsoft.com/office/drawing/2014/main" id="{0B1FB6C1-90E8-42A5-B18A-26C6A22A2922}"/>
              </a:ext>
            </a:extLst>
          </p:cNvPr>
          <p:cNvSpPr>
            <a:spLocks noGrp="1"/>
          </p:cNvSpPr>
          <p:nvPr>
            <p:ph type="pic" sz="quarter" idx="10"/>
          </p:nvPr>
        </p:nvSpPr>
        <p:spPr>
          <a:xfrm>
            <a:off x="0" y="0"/>
            <a:ext cx="6096000" cy="6675438"/>
          </a:xfrm>
          <a:prstGeom prst="rect">
            <a:avLst/>
          </a:prstGeom>
          <a:blipFill>
            <a:blip r:embed="rId3"/>
            <a:stretch>
              <a:fillRect/>
            </a:stretch>
          </a:blipFill>
        </p:spPr>
        <p:txBody>
          <a:bodyPr/>
          <a:lstStyle/>
          <a:p>
            <a:r>
              <a:rPr lang="sv-SE"/>
              <a:t>Klicka på ikonen för att lägga till en bild</a:t>
            </a:r>
          </a:p>
        </p:txBody>
      </p:sp>
    </p:spTree>
    <p:extLst>
      <p:ext uri="{BB962C8B-B14F-4D97-AF65-F5344CB8AC3E}">
        <p14:creationId xmlns:p14="http://schemas.microsoft.com/office/powerpoint/2010/main" val="2816598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sida blå">
    <p:bg>
      <p:bgPr>
        <a:solidFill>
          <a:schemeClr val="tx1"/>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buNone/>
              <a:defRPr sz="1600">
                <a:solidFill>
                  <a:schemeClr val="bg2"/>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lstStyle>
            <a:lvl1pPr>
              <a:defRPr>
                <a:solidFill>
                  <a:schemeClr val="bg2"/>
                </a:solidFill>
              </a:defRPr>
            </a:lvl1p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buNone/>
              <a:defRPr sz="1600" b="1">
                <a:solidFill>
                  <a:schemeClr val="bg2"/>
                </a:solidFill>
              </a:defRPr>
            </a:lvl1pPr>
          </a:lstStyle>
          <a:p>
            <a:pPr lvl="0"/>
            <a:r>
              <a:rPr lang="sv-SE"/>
              <a:t>Klicka här för att skriva ingressen</a:t>
            </a:r>
          </a:p>
        </p:txBody>
      </p:sp>
    </p:spTree>
    <p:extLst>
      <p:ext uri="{BB962C8B-B14F-4D97-AF65-F5344CB8AC3E}">
        <p14:creationId xmlns:p14="http://schemas.microsoft.com/office/powerpoint/2010/main" val="2177570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sida m stående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12" name="Rubrik 11">
            <a:extLst>
              <a:ext uri="{FF2B5EF4-FFF2-40B4-BE49-F238E27FC236}">
                <a16:creationId xmlns:a16="http://schemas.microsoft.com/office/drawing/2014/main" id="{B88279D4-7E90-5940-9BC2-516A07100712}"/>
              </a:ext>
            </a:extLst>
          </p:cNvPr>
          <p:cNvSpPr>
            <a:spLocks noGrp="1"/>
          </p:cNvSpPr>
          <p:nvPr>
            <p:ph type="title"/>
          </p:nvPr>
        </p:nvSpPr>
        <p:spPr>
          <a:xfrm>
            <a:off x="5219470" y="1439650"/>
            <a:ext cx="5575300" cy="1000604"/>
          </a:xfrm>
        </p:spPr>
        <p:txBody>
          <a:bodyPr anchor="b" anchorCtr="0">
            <a:noAutofit/>
          </a:bodyPr>
          <a:lstStyle>
            <a:lvl1pPr>
              <a:defRPr>
                <a:solidFill>
                  <a:schemeClr val="bg2"/>
                </a:solidFill>
              </a:defRPr>
            </a:lvl1p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buNone/>
              <a:defRPr sz="1600" b="1">
                <a:solidFill>
                  <a:schemeClr val="bg2"/>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buNone/>
              <a:defRPr sz="1600">
                <a:solidFill>
                  <a:schemeClr val="bg2"/>
                </a:solidFill>
              </a:defRPr>
            </a:lvl1pPr>
          </a:lstStyle>
          <a:p>
            <a:pPr lvl="0"/>
            <a:r>
              <a:rPr lang="sv-SE"/>
              <a:t>Klicka här för att ändra format på bakgrundstexten</a:t>
            </a:r>
          </a:p>
        </p:txBody>
      </p:sp>
      <p:sp>
        <p:nvSpPr>
          <p:cNvPr id="8" name="Platshållare för bild 2">
            <a:extLst>
              <a:ext uri="{FF2B5EF4-FFF2-40B4-BE49-F238E27FC236}">
                <a16:creationId xmlns:a16="http://schemas.microsoft.com/office/drawing/2014/main" id="{D5BB66F4-A79B-4A7F-A4C3-9EA38DF98553}"/>
              </a:ext>
            </a:extLst>
          </p:cNvPr>
          <p:cNvSpPr>
            <a:spLocks noGrp="1"/>
          </p:cNvSpPr>
          <p:nvPr>
            <p:ph type="pic" sz="quarter" idx="13"/>
          </p:nvPr>
        </p:nvSpPr>
        <p:spPr>
          <a:xfrm>
            <a:off x="0" y="0"/>
            <a:ext cx="4680000" cy="6670800"/>
          </a:xfrm>
          <a:prstGeom prst="rect">
            <a:avLst/>
          </a:prstGeom>
          <a:blipFill>
            <a:blip r:embed="rId3"/>
            <a:stretch>
              <a:fillRect/>
            </a:stretch>
          </a:blipFill>
        </p:spPr>
        <p:txBody>
          <a:bodyPr/>
          <a:lstStyle>
            <a:lvl1pPr>
              <a:defRPr>
                <a:solidFill>
                  <a:schemeClr val="bg2"/>
                </a:solidFill>
              </a:defRPr>
            </a:lvl1pPr>
          </a:lstStyle>
          <a:p>
            <a:r>
              <a:rPr lang="sv-SE"/>
              <a:t>Klicka på ikonen för att lägga till en bild</a:t>
            </a:r>
          </a:p>
        </p:txBody>
      </p:sp>
    </p:spTree>
    <p:extLst>
      <p:ext uri="{BB962C8B-B14F-4D97-AF65-F5344CB8AC3E}">
        <p14:creationId xmlns:p14="http://schemas.microsoft.com/office/powerpoint/2010/main" val="4018846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Rubrik m 1/2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tx2"/>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592090A1-A020-49F7-9FE8-AA297287702C}"/>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ctr"/>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Tree>
    <p:extLst>
      <p:ext uri="{BB962C8B-B14F-4D97-AF65-F5344CB8AC3E}">
        <p14:creationId xmlns:p14="http://schemas.microsoft.com/office/powerpoint/2010/main" val="2517963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sida rosa">
    <p:bg>
      <p:bgPr>
        <a:solidFill>
          <a:schemeClr val="accent2"/>
        </a:solidFill>
        <a:effectLst/>
      </p:bgPr>
    </p:bg>
    <p:spTree>
      <p:nvGrpSpPr>
        <p:cNvPr id="1" name=""/>
        <p:cNvGrpSpPr/>
        <p:nvPr/>
      </p:nvGrpSpPr>
      <p:grpSpPr>
        <a:xfrm>
          <a:off x="0" y="0"/>
          <a:ext cx="0" cy="0"/>
          <a:chOff x="0" y="0"/>
          <a:chExt cx="0" cy="0"/>
        </a:xfrm>
      </p:grpSpPr>
      <p:sp>
        <p:nvSpPr>
          <p:cNvPr id="8" name="Platshållare för text 16">
            <a:extLst>
              <a:ext uri="{FF2B5EF4-FFF2-40B4-BE49-F238E27FC236}">
                <a16:creationId xmlns:a16="http://schemas.microsoft.com/office/drawing/2014/main" id="{EBF901FB-9983-3249-9904-A3E62AA65E73}"/>
              </a:ext>
            </a:extLst>
          </p:cNvPr>
          <p:cNvSpPr>
            <a:spLocks noGrp="1"/>
          </p:cNvSpPr>
          <p:nvPr>
            <p:ph type="body" sz="quarter" idx="16"/>
          </p:nvPr>
        </p:nvSpPr>
        <p:spPr>
          <a:xfrm>
            <a:off x="1800000" y="3058228"/>
            <a:ext cx="85920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4" name="Rubrik 11">
            <a:extLst>
              <a:ext uri="{FF2B5EF4-FFF2-40B4-BE49-F238E27FC236}">
                <a16:creationId xmlns:a16="http://schemas.microsoft.com/office/drawing/2014/main" id="{87671C9A-7A32-B949-BC22-6DB30E5584E1}"/>
              </a:ext>
            </a:extLst>
          </p:cNvPr>
          <p:cNvSpPr>
            <a:spLocks noGrp="1"/>
          </p:cNvSpPr>
          <p:nvPr>
            <p:ph type="title"/>
          </p:nvPr>
        </p:nvSpPr>
        <p:spPr>
          <a:xfrm>
            <a:off x="1799770" y="1454640"/>
            <a:ext cx="8592000" cy="1000604"/>
          </a:xfrm>
        </p:spPr>
        <p:txBody>
          <a:bodyPr anchor="b" anchorCtr="0">
            <a:noAutofit/>
          </a:bodyPr>
          <a:lstStyle/>
          <a:p>
            <a:r>
              <a:rPr lang="sv-SE"/>
              <a:t>Klicka här för att ändra mall för rubrikformat</a:t>
            </a:r>
          </a:p>
        </p:txBody>
      </p:sp>
      <p:sp>
        <p:nvSpPr>
          <p:cNvPr id="7" name="Platshållare för text 13">
            <a:extLst>
              <a:ext uri="{FF2B5EF4-FFF2-40B4-BE49-F238E27FC236}">
                <a16:creationId xmlns:a16="http://schemas.microsoft.com/office/drawing/2014/main" id="{689C9D53-5F74-1142-9A5B-69FDC1C1C14C}"/>
              </a:ext>
            </a:extLst>
          </p:cNvPr>
          <p:cNvSpPr>
            <a:spLocks noGrp="1"/>
          </p:cNvSpPr>
          <p:nvPr>
            <p:ph type="body" sz="quarter" idx="15" hasCustomPrompt="1"/>
          </p:nvPr>
        </p:nvSpPr>
        <p:spPr>
          <a:xfrm>
            <a:off x="1800000" y="2454978"/>
            <a:ext cx="85920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Tree>
    <p:extLst>
      <p:ext uri="{BB962C8B-B14F-4D97-AF65-F5344CB8AC3E}">
        <p14:creationId xmlns:p14="http://schemas.microsoft.com/office/powerpoint/2010/main" val="2726002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sida m ståe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3" name="Platshållare för bild 2">
            <a:extLst>
              <a:ext uri="{FF2B5EF4-FFF2-40B4-BE49-F238E27FC236}">
                <a16:creationId xmlns:a16="http://schemas.microsoft.com/office/drawing/2014/main" id="{D2CE880A-61BF-CF47-8AF5-4C892AA75F05}"/>
              </a:ext>
            </a:extLst>
          </p:cNvPr>
          <p:cNvSpPr>
            <a:spLocks noGrp="1"/>
          </p:cNvSpPr>
          <p:nvPr>
            <p:ph type="pic" sz="quarter" idx="13"/>
          </p:nvPr>
        </p:nvSpPr>
        <p:spPr>
          <a:xfrm>
            <a:off x="0" y="0"/>
            <a:ext cx="4680000" cy="6678000"/>
          </a:xfrm>
          <a:prstGeom prst="rect">
            <a:avLst/>
          </a:prstGeom>
          <a:blipFill>
            <a:blip r:embed="rId3"/>
            <a:srcRect/>
            <a:stretch>
              <a:fillRect t="-2535" b="-2535"/>
            </a:stretch>
          </a:blipFill>
        </p:spPr>
        <p:txBody>
          <a:bodyPr anchor="ctr"/>
          <a:lstStyle>
            <a:lvl1pPr marL="0" indent="0" algn="ctr">
              <a:buNone/>
              <a:defRPr>
                <a:solidFill>
                  <a:schemeClr val="bg2"/>
                </a:solidFill>
                <a:effectLst>
                  <a:outerShdw blurRad="38100" dist="38100" dir="2700000" algn="tl">
                    <a:srgbClr val="000000">
                      <a:alpha val="43137"/>
                    </a:srgbClr>
                  </a:outerShdw>
                </a:effectLst>
              </a:defRPr>
            </a:lvl1pPr>
          </a:lstStyle>
          <a:p>
            <a:r>
              <a:rPr lang="sv-SE"/>
              <a:t>Klicka på ikonen för att lägga till en bild</a:t>
            </a:r>
          </a:p>
        </p:txBody>
      </p:sp>
      <p:sp>
        <p:nvSpPr>
          <p:cNvPr id="12" name="Rubrik 11">
            <a:extLst>
              <a:ext uri="{FF2B5EF4-FFF2-40B4-BE49-F238E27FC236}">
                <a16:creationId xmlns:a16="http://schemas.microsoft.com/office/drawing/2014/main" id="{B88279D4-7E90-5940-9BC2-516A07100712}"/>
              </a:ext>
            </a:extLst>
          </p:cNvPr>
          <p:cNvSpPr>
            <a:spLocks noGrp="1" noChangeAspect="1"/>
          </p:cNvSpPr>
          <p:nvPr>
            <p:ph type="title"/>
          </p:nvPr>
        </p:nvSpPr>
        <p:spPr>
          <a:xfrm>
            <a:off x="5219470" y="1439650"/>
            <a:ext cx="5575300" cy="1000604"/>
          </a:xfrm>
        </p:spPr>
        <p:txBody>
          <a:bodyPr anchor="b" anchorCtr="0">
            <a:noAutofit/>
          </a:bodyPr>
          <a:lstStyle/>
          <a:p>
            <a:r>
              <a:rPr lang="sv-SE"/>
              <a:t>Klicka här för att ändra mall för rubrikformat</a:t>
            </a:r>
          </a:p>
        </p:txBody>
      </p:sp>
      <p:sp>
        <p:nvSpPr>
          <p:cNvPr id="14" name="Platshållare för text 13">
            <a:extLst>
              <a:ext uri="{FF2B5EF4-FFF2-40B4-BE49-F238E27FC236}">
                <a16:creationId xmlns:a16="http://schemas.microsoft.com/office/drawing/2014/main" id="{D1E064AB-685B-4247-97AF-ACBA664C374D}"/>
              </a:ext>
            </a:extLst>
          </p:cNvPr>
          <p:cNvSpPr>
            <a:spLocks noGrp="1"/>
          </p:cNvSpPr>
          <p:nvPr>
            <p:ph type="body" sz="quarter" idx="15" hasCustomPrompt="1"/>
          </p:nvPr>
        </p:nvSpPr>
        <p:spPr>
          <a:xfrm>
            <a:off x="5219700" y="2439988"/>
            <a:ext cx="5575300" cy="603015"/>
          </a:xfrm>
          <a:prstGeom prst="rect">
            <a:avLst/>
          </a:prstGeom>
        </p:spPr>
        <p:txBody>
          <a:bodyPr/>
          <a:lstStyle>
            <a:lvl1pPr marL="0" indent="0">
              <a:lnSpc>
                <a:spcPct val="100000"/>
              </a:lnSpc>
              <a:buNone/>
              <a:defRPr sz="2000" b="1">
                <a:solidFill>
                  <a:schemeClr val="accent1"/>
                </a:solidFill>
              </a:defRPr>
            </a:lvl1pPr>
          </a:lstStyle>
          <a:p>
            <a:pPr lvl="0"/>
            <a:r>
              <a:rPr lang="sv-SE"/>
              <a:t>Klicka här för att skriva ingressen</a:t>
            </a:r>
          </a:p>
        </p:txBody>
      </p:sp>
      <p:sp>
        <p:nvSpPr>
          <p:cNvPr id="17" name="Platshållare för text 16">
            <a:extLst>
              <a:ext uri="{FF2B5EF4-FFF2-40B4-BE49-F238E27FC236}">
                <a16:creationId xmlns:a16="http://schemas.microsoft.com/office/drawing/2014/main" id="{97C23B38-E81B-C248-BB27-A72734C0FC08}"/>
              </a:ext>
            </a:extLst>
          </p:cNvPr>
          <p:cNvSpPr>
            <a:spLocks noGrp="1"/>
          </p:cNvSpPr>
          <p:nvPr>
            <p:ph type="body" sz="quarter" idx="16"/>
          </p:nvPr>
        </p:nvSpPr>
        <p:spPr>
          <a:xfrm>
            <a:off x="5219700" y="3043238"/>
            <a:ext cx="5575300" cy="2862887"/>
          </a:xfrm>
          <a:prstGeom prst="rect">
            <a:avLst/>
          </a:prstGeom>
        </p:spPr>
        <p:txBody>
          <a:bodyPr/>
          <a:lstStyle>
            <a:lvl1pPr marL="0" indent="0">
              <a:lnSpc>
                <a:spcPct val="100000"/>
              </a:lnSpc>
              <a:buNone/>
              <a:defRPr sz="2000">
                <a:solidFill>
                  <a:schemeClr val="accent1"/>
                </a:solidFill>
              </a:defRPr>
            </a:lvl1pPr>
          </a:lstStyle>
          <a:p>
            <a:pPr lvl="0"/>
            <a:r>
              <a:rPr lang="sv-SE"/>
              <a:t>Klicka här för att ändra format på bakgrundstexten</a:t>
            </a:r>
          </a:p>
        </p:txBody>
      </p:sp>
    </p:spTree>
    <p:extLst>
      <p:ext uri="{BB962C8B-B14F-4D97-AF65-F5344CB8AC3E}">
        <p14:creationId xmlns:p14="http://schemas.microsoft.com/office/powerpoint/2010/main" val="38279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sida blå">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solidFill>
                  <a:schemeClr val="bg1"/>
                </a:solidFill>
              </a:defRPr>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13655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CA43-3B5D-46FE-8800-B7573C1A32FC}"/>
              </a:ext>
            </a:extLst>
          </p:cNvPr>
          <p:cNvSpPr>
            <a:spLocks noGrp="1"/>
          </p:cNvSpPr>
          <p:nvPr>
            <p:ph type="title" hasCustomPrompt="1"/>
          </p:nvPr>
        </p:nvSpPr>
        <p:spPr>
          <a:xfrm>
            <a:off x="1800000" y="1440000"/>
            <a:ext cx="8598034" cy="3968023"/>
          </a:xfrm>
        </p:spPr>
        <p:txBody>
          <a:bodyPr>
            <a:noAutofit/>
          </a:bodyPr>
          <a:lstStyle>
            <a:lvl1pPr algn="ctr">
              <a:lnSpc>
                <a:spcPts val="5500"/>
              </a:lnSpc>
              <a:defRPr sz="4600" b="1">
                <a:solidFill>
                  <a:schemeClr val="tx2"/>
                </a:solidFill>
              </a:defRPr>
            </a:lvl1pPr>
          </a:lstStyle>
          <a:p>
            <a:r>
              <a:rPr lang="sv-SE"/>
              <a:t>Rubrik</a:t>
            </a:r>
          </a:p>
        </p:txBody>
      </p:sp>
      <p:pic>
        <p:nvPicPr>
          <p:cNvPr id="5" name="Bildobjekt 4" descr="En bild som visar ritning, tecken&#10;&#10;Automatiskt genererad beskrivning">
            <a:extLst>
              <a:ext uri="{FF2B5EF4-FFF2-40B4-BE49-F238E27FC236}">
                <a16:creationId xmlns:a16="http://schemas.microsoft.com/office/drawing/2014/main" id="{32053589-C942-45E3-BAAC-24E262887A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Tree>
    <p:extLst>
      <p:ext uri="{BB962C8B-B14F-4D97-AF65-F5344CB8AC3E}">
        <p14:creationId xmlns:p14="http://schemas.microsoft.com/office/powerpoint/2010/main" val="114566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 1/2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tx2"/>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592090A1-A020-49F7-9FE8-AA297287702C}"/>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t"/>
          <a:lstStyle>
            <a:lvl1pPr marL="0" indent="0" algn="ctr">
              <a:buNone/>
              <a:defRPr>
                <a:solidFill>
                  <a:schemeClr val="tx1"/>
                </a:solidFill>
                <a:effectLst/>
              </a:defRPr>
            </a:lvl1pPr>
          </a:lstStyle>
          <a:p>
            <a:r>
              <a:rPr lang="sv-SE"/>
              <a:t>Klicka på ikonen för att lägga till en bild</a:t>
            </a:r>
          </a:p>
        </p:txBody>
      </p:sp>
    </p:spTree>
    <p:extLst>
      <p:ext uri="{BB962C8B-B14F-4D97-AF65-F5344CB8AC3E}">
        <p14:creationId xmlns:p14="http://schemas.microsoft.com/office/powerpoint/2010/main" val="237174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 1/2 bild, blå">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bg2"/>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8376AB49-D85A-2656-E2AC-4B74F508F40D}"/>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t"/>
          <a:lstStyle>
            <a:lvl1pPr marL="0" indent="0" algn="ctr">
              <a:buNone/>
              <a:defRPr>
                <a:solidFill>
                  <a:schemeClr val="tx1"/>
                </a:solidFill>
                <a:effectLst/>
              </a:defRPr>
            </a:lvl1pPr>
          </a:lstStyle>
          <a:p>
            <a:r>
              <a:rPr lang="sv-SE"/>
              <a:t>Klicka på ikonen för att lägga till en bild</a:t>
            </a:r>
          </a:p>
        </p:txBody>
      </p:sp>
    </p:spTree>
    <p:extLst>
      <p:ext uri="{BB962C8B-B14F-4D97-AF65-F5344CB8AC3E}">
        <p14:creationId xmlns:p14="http://schemas.microsoft.com/office/powerpoint/2010/main" val="5012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 1/2 bild, vit">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2" name="Rubrik 1">
            <a:extLst>
              <a:ext uri="{FF2B5EF4-FFF2-40B4-BE49-F238E27FC236}">
                <a16:creationId xmlns:a16="http://schemas.microsoft.com/office/drawing/2014/main" id="{A51C974A-3CEA-4A42-ACDA-6E7DC7A4DC9A}"/>
              </a:ext>
            </a:extLst>
          </p:cNvPr>
          <p:cNvSpPr>
            <a:spLocks noGrp="1"/>
          </p:cNvSpPr>
          <p:nvPr>
            <p:ph type="title"/>
          </p:nvPr>
        </p:nvSpPr>
        <p:spPr>
          <a:xfrm>
            <a:off x="6634800" y="2520000"/>
            <a:ext cx="4117200" cy="3435120"/>
          </a:xfrm>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
        <p:nvSpPr>
          <p:cNvPr id="4" name="Platshållare för bild 3">
            <a:extLst>
              <a:ext uri="{FF2B5EF4-FFF2-40B4-BE49-F238E27FC236}">
                <a16:creationId xmlns:a16="http://schemas.microsoft.com/office/drawing/2014/main" id="{E2058BB3-70FE-AA50-FB00-AE5E935CFA4A}"/>
              </a:ext>
            </a:extLst>
          </p:cNvPr>
          <p:cNvSpPr>
            <a:spLocks noGrp="1"/>
          </p:cNvSpPr>
          <p:nvPr>
            <p:ph type="pic" sz="quarter" idx="10"/>
          </p:nvPr>
        </p:nvSpPr>
        <p:spPr>
          <a:xfrm>
            <a:off x="0" y="0"/>
            <a:ext cx="6096000" cy="6677024"/>
          </a:xfrm>
          <a:prstGeom prst="rect">
            <a:avLst/>
          </a:prstGeom>
          <a:blipFill>
            <a:blip r:embed="rId3"/>
            <a:srcRect/>
            <a:stretch>
              <a:fillRect t="-18456" b="-18456"/>
            </a:stretch>
          </a:blipFill>
        </p:spPr>
        <p:txBody>
          <a:bodyPr anchor="t"/>
          <a:lstStyle>
            <a:lvl1pPr marL="0" indent="0" algn="ctr">
              <a:buNone/>
              <a:defRPr>
                <a:solidFill>
                  <a:schemeClr val="tx1"/>
                </a:solidFill>
                <a:effectLst/>
              </a:defRPr>
            </a:lvl1pPr>
          </a:lstStyle>
          <a:p>
            <a:r>
              <a:rPr lang="sv-SE"/>
              <a:t>Klicka på ikonen för att lägga till en bild</a:t>
            </a:r>
          </a:p>
        </p:txBody>
      </p:sp>
    </p:spTree>
    <p:extLst>
      <p:ext uri="{BB962C8B-B14F-4D97-AF65-F5344CB8AC3E}">
        <p14:creationId xmlns:p14="http://schemas.microsoft.com/office/powerpoint/2010/main" val="594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m liggande bild, rosa">
    <p:bg>
      <p:bgPr>
        <a:solidFill>
          <a:schemeClr val="accent2"/>
        </a:solidFill>
        <a:effectLst/>
      </p:bgPr>
    </p:bg>
    <p:spTree>
      <p:nvGrpSpPr>
        <p:cNvPr id="1" name=""/>
        <p:cNvGrpSpPr/>
        <p:nvPr/>
      </p:nvGrpSpPr>
      <p:grpSpPr>
        <a:xfrm>
          <a:off x="0" y="0"/>
          <a:ext cx="0" cy="0"/>
          <a:chOff x="0" y="0"/>
          <a:chExt cx="0" cy="0"/>
        </a:xfrm>
      </p:grpSpPr>
      <p:pic>
        <p:nvPicPr>
          <p:cNvPr id="5" name="Bildobjekt 4" descr="En bild som visar ritning, tecken&#10;&#10;Automatiskt genererad beskrivning">
            <a:extLst>
              <a:ext uri="{FF2B5EF4-FFF2-40B4-BE49-F238E27FC236}">
                <a16:creationId xmlns:a16="http://schemas.microsoft.com/office/drawing/2014/main" id="{C2AC9165-8DA2-4957-B4F2-3E9A5084E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9303" y="0"/>
            <a:ext cx="720000" cy="1439650"/>
          </a:xfrm>
          <a:prstGeom prst="rect">
            <a:avLst/>
          </a:prstGeom>
        </p:spPr>
      </p:pic>
      <p:sp>
        <p:nvSpPr>
          <p:cNvPr id="6" name="Platshållare för bild 3">
            <a:extLst>
              <a:ext uri="{FF2B5EF4-FFF2-40B4-BE49-F238E27FC236}">
                <a16:creationId xmlns:a16="http://schemas.microsoft.com/office/drawing/2014/main" id="{E99E6E72-7C67-E644-B5E4-22D6F7043358}"/>
              </a:ext>
            </a:extLst>
          </p:cNvPr>
          <p:cNvSpPr>
            <a:spLocks noGrp="1"/>
          </p:cNvSpPr>
          <p:nvPr>
            <p:ph type="pic" sz="quarter" idx="10"/>
          </p:nvPr>
        </p:nvSpPr>
        <p:spPr>
          <a:xfrm>
            <a:off x="0" y="1557947"/>
            <a:ext cx="6096000" cy="3960000"/>
          </a:xfrm>
          <a:prstGeom prst="rect">
            <a:avLst/>
          </a:prstGeom>
          <a:blipFill>
            <a:blip r:embed="rId3"/>
            <a:srcRect/>
            <a:stretch>
              <a:fillRect t="-1313" b="-1313"/>
            </a:stretch>
          </a:blipFill>
        </p:spPr>
        <p:txBody>
          <a:bodyPr anchor="t"/>
          <a:lstStyle>
            <a:lvl1pPr marL="0" indent="0" algn="ctr">
              <a:buNone/>
              <a:defRPr>
                <a:solidFill>
                  <a:schemeClr val="bg1"/>
                </a:solidFill>
                <a:effectLst>
                  <a:outerShdw blurRad="38100" dist="38100" dir="2700000" algn="tl">
                    <a:srgbClr val="000000">
                      <a:alpha val="43137"/>
                    </a:srgbClr>
                  </a:outerShdw>
                </a:effectLst>
              </a:defRPr>
            </a:lvl1pPr>
          </a:lstStyle>
          <a:p>
            <a:r>
              <a:rPr lang="sv-SE"/>
              <a:t>Klicka på ikonen för att lägga till en bild</a:t>
            </a:r>
          </a:p>
        </p:txBody>
      </p:sp>
      <p:sp>
        <p:nvSpPr>
          <p:cNvPr id="7" name="Rubrik 1">
            <a:extLst>
              <a:ext uri="{FF2B5EF4-FFF2-40B4-BE49-F238E27FC236}">
                <a16:creationId xmlns:a16="http://schemas.microsoft.com/office/drawing/2014/main" id="{A8B163A3-FDB0-6648-BC83-7B5727DB67B7}"/>
              </a:ext>
            </a:extLst>
          </p:cNvPr>
          <p:cNvSpPr>
            <a:spLocks noGrp="1"/>
          </p:cNvSpPr>
          <p:nvPr>
            <p:ph type="title"/>
          </p:nvPr>
        </p:nvSpPr>
        <p:spPr>
          <a:xfrm>
            <a:off x="6634800" y="2520000"/>
            <a:ext cx="4117200" cy="3435120"/>
          </a:xfrm>
          <a:noFill/>
        </p:spPr>
        <p:txBody>
          <a:bodyPr anchor="t" anchorCtr="0">
            <a:noAutofit/>
          </a:bodyPr>
          <a:lstStyle>
            <a:lvl1pPr>
              <a:lnSpc>
                <a:spcPts val="3200"/>
              </a:lnSpc>
              <a:defRPr sz="2800" b="1">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6740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A430118-3075-44A0-ABC8-4B3E63087DB3}"/>
              </a:ext>
            </a:extLst>
          </p:cNvPr>
          <p:cNvSpPr>
            <a:spLocks noGrp="1"/>
          </p:cNvSpPr>
          <p:nvPr>
            <p:ph type="title"/>
          </p:nvPr>
        </p:nvSpPr>
        <p:spPr>
          <a:xfrm>
            <a:off x="1243914" y="365127"/>
            <a:ext cx="9424087"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Rektangel 2">
            <a:extLst>
              <a:ext uri="{FF2B5EF4-FFF2-40B4-BE49-F238E27FC236}">
                <a16:creationId xmlns:a16="http://schemas.microsoft.com/office/drawing/2014/main" id="{33205010-2277-43EE-9341-300D39877780}"/>
              </a:ext>
            </a:extLst>
          </p:cNvPr>
          <p:cNvSpPr/>
          <p:nvPr userDrawn="1"/>
        </p:nvSpPr>
        <p:spPr>
          <a:xfrm>
            <a:off x="0" y="6677024"/>
            <a:ext cx="12192000" cy="1809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84523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98" r:id="rId27"/>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A430118-3075-44A0-ABC8-4B3E63087DB3}"/>
              </a:ext>
            </a:extLst>
          </p:cNvPr>
          <p:cNvSpPr>
            <a:spLocks noGrp="1"/>
          </p:cNvSpPr>
          <p:nvPr>
            <p:ph type="title"/>
          </p:nvPr>
        </p:nvSpPr>
        <p:spPr>
          <a:xfrm>
            <a:off x="1243914" y="365127"/>
            <a:ext cx="9424087"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Rektangel 2">
            <a:extLst>
              <a:ext uri="{FF2B5EF4-FFF2-40B4-BE49-F238E27FC236}">
                <a16:creationId xmlns:a16="http://schemas.microsoft.com/office/drawing/2014/main" id="{33205010-2277-43EE-9341-300D39877780}"/>
              </a:ext>
            </a:extLst>
          </p:cNvPr>
          <p:cNvSpPr/>
          <p:nvPr userDrawn="1"/>
        </p:nvSpPr>
        <p:spPr>
          <a:xfrm>
            <a:off x="0" y="6677025"/>
            <a:ext cx="12192000" cy="180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10679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 descr="En bild som visar schackpjäs, inomhus&#10;&#10;Automatiskt genererad beskrivning">
            <a:extLst>
              <a:ext uri="{FF2B5EF4-FFF2-40B4-BE49-F238E27FC236}">
                <a16:creationId xmlns:a16="http://schemas.microsoft.com/office/drawing/2014/main" id="{7933BB6C-CDF9-C992-9D67-0C44F5E682DE}"/>
              </a:ext>
            </a:extLst>
          </p:cNvPr>
          <p:cNvPicPr>
            <a:picLocks noGrp="1" noChangeAspect="1"/>
          </p:cNvPicPr>
          <p:nvPr>
            <p:ph type="pic" sz="quarter" idx="10"/>
          </p:nvPr>
        </p:nvPicPr>
        <p:blipFill>
          <a:blip r:embed="rId3"/>
          <a:srcRect t="8984" b="8984"/>
          <a:stretch/>
        </p:blipFill>
        <p:spPr/>
      </p:pic>
      <p:sp>
        <p:nvSpPr>
          <p:cNvPr id="7" name="Rubrik 6">
            <a:extLst>
              <a:ext uri="{FF2B5EF4-FFF2-40B4-BE49-F238E27FC236}">
                <a16:creationId xmlns:a16="http://schemas.microsoft.com/office/drawing/2014/main" id="{AD476C6B-E25D-E627-BFCE-C4DB4757546B}"/>
              </a:ext>
            </a:extLst>
          </p:cNvPr>
          <p:cNvSpPr>
            <a:spLocks noGrp="1"/>
          </p:cNvSpPr>
          <p:nvPr>
            <p:ph type="title"/>
          </p:nvPr>
        </p:nvSpPr>
        <p:spPr>
          <a:xfrm>
            <a:off x="5040001" y="4740101"/>
            <a:ext cx="6113998" cy="1440346"/>
          </a:xfrm>
          <a:solidFill>
            <a:schemeClr val="tx1"/>
          </a:solidFill>
        </p:spPr>
        <p:txBody>
          <a:bodyPr/>
          <a:lstStyle/>
          <a:p>
            <a:r>
              <a:rPr lang="sv-SE">
                <a:solidFill>
                  <a:schemeClr val="bg1"/>
                </a:solidFill>
              </a:rPr>
              <a:t>Avtalsresan </a:t>
            </a:r>
            <a:r>
              <a:rPr lang="sv-SE">
                <a:solidFill>
                  <a:schemeClr val="bg1"/>
                </a:solidFill>
                <a:ea typeface="+mj-lt"/>
                <a:cs typeface="+mj-lt"/>
              </a:rPr>
              <a:t>– vad händer nu?</a:t>
            </a:r>
            <a:endParaRPr lang="sv-SE" sz="1100" b="0">
              <a:solidFill>
                <a:schemeClr val="bg1"/>
              </a:solidFill>
            </a:endParaRPr>
          </a:p>
        </p:txBody>
      </p:sp>
      <p:pic>
        <p:nvPicPr>
          <p:cNvPr id="4" name="Bildobjekt 3" descr="En bild som visar ritning, tecken&#10;&#10;Automatiskt genererad beskrivning">
            <a:extLst>
              <a:ext uri="{FF2B5EF4-FFF2-40B4-BE49-F238E27FC236}">
                <a16:creationId xmlns:a16="http://schemas.microsoft.com/office/drawing/2014/main" id="{0C19EC51-1F2C-A245-B575-2770C96B8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6868" y="4743225"/>
            <a:ext cx="2880000" cy="1440346"/>
          </a:xfrm>
          <a:prstGeom prst="rect">
            <a:avLst/>
          </a:prstGeom>
        </p:spPr>
      </p:pic>
    </p:spTree>
    <p:extLst>
      <p:ext uri="{BB962C8B-B14F-4D97-AF65-F5344CB8AC3E}">
        <p14:creationId xmlns:p14="http://schemas.microsoft.com/office/powerpoint/2010/main" val="254497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5FC173-2CD6-ADBC-81FF-1693F6852FE8}"/>
              </a:ext>
            </a:extLst>
          </p:cNvPr>
          <p:cNvSpPr>
            <a:spLocks noGrp="1"/>
          </p:cNvSpPr>
          <p:nvPr>
            <p:ph type="title"/>
          </p:nvPr>
        </p:nvSpPr>
        <p:spPr>
          <a:xfrm>
            <a:off x="4926869" y="1035413"/>
            <a:ext cx="2330442" cy="899500"/>
          </a:xfrm>
        </p:spPr>
        <p:txBody>
          <a:bodyPr/>
          <a:lstStyle/>
          <a:p>
            <a:r>
              <a:rPr lang="sv-SE"/>
              <a:t>Guldkorn!</a:t>
            </a:r>
          </a:p>
        </p:txBody>
      </p:sp>
      <p:pic>
        <p:nvPicPr>
          <p:cNvPr id="3" name="Bildobjekt 2" descr="En bild som visar illustration, clipart, Tecknade serier, Människoansikte&#10;&#10;Automatiskt genererad beskrivning">
            <a:extLst>
              <a:ext uri="{FF2B5EF4-FFF2-40B4-BE49-F238E27FC236}">
                <a16:creationId xmlns:a16="http://schemas.microsoft.com/office/drawing/2014/main" id="{621D52E7-B3C0-7A3E-6288-D9E572B0AC8D}"/>
              </a:ext>
            </a:extLst>
          </p:cNvPr>
          <p:cNvPicPr>
            <a:picLocks noChangeAspect="1"/>
          </p:cNvPicPr>
          <p:nvPr/>
        </p:nvPicPr>
        <p:blipFill>
          <a:blip r:embed="rId3"/>
          <a:stretch>
            <a:fillRect/>
          </a:stretch>
        </p:blipFill>
        <p:spPr>
          <a:xfrm>
            <a:off x="1912188" y="1719877"/>
            <a:ext cx="8353246" cy="4266511"/>
          </a:xfrm>
          <a:prstGeom prst="rect">
            <a:avLst/>
          </a:prstGeom>
        </p:spPr>
      </p:pic>
    </p:spTree>
    <p:extLst>
      <p:ext uri="{BB962C8B-B14F-4D97-AF65-F5344CB8AC3E}">
        <p14:creationId xmlns:p14="http://schemas.microsoft.com/office/powerpoint/2010/main" val="328024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DAE7E-A38C-9A45-D7CC-0EA5CCD3BC6E}"/>
              </a:ext>
            </a:extLst>
          </p:cNvPr>
          <p:cNvSpPr>
            <a:spLocks noGrp="1"/>
          </p:cNvSpPr>
          <p:nvPr>
            <p:ph type="title"/>
          </p:nvPr>
        </p:nvSpPr>
        <p:spPr>
          <a:xfrm>
            <a:off x="6634800" y="2520000"/>
            <a:ext cx="4505387" cy="3435120"/>
          </a:xfrm>
        </p:spPr>
        <p:txBody>
          <a:bodyPr/>
          <a:lstStyle/>
          <a:p>
            <a:r>
              <a:rPr lang="sv-SE"/>
              <a:t>Vår strejk är din strejk!</a:t>
            </a:r>
          </a:p>
        </p:txBody>
      </p:sp>
      <p:sp>
        <p:nvSpPr>
          <p:cNvPr id="3" name="Platshållare för bild 2">
            <a:extLst>
              <a:ext uri="{FF2B5EF4-FFF2-40B4-BE49-F238E27FC236}">
                <a16:creationId xmlns:a16="http://schemas.microsoft.com/office/drawing/2014/main" id="{E4DB7F0E-D72C-F75D-1182-CAC36DFF7221}"/>
              </a:ext>
            </a:extLst>
          </p:cNvPr>
          <p:cNvSpPr>
            <a:spLocks noGrp="1"/>
          </p:cNvSpPr>
          <p:nvPr>
            <p:ph type="pic" sz="quarter" idx="10"/>
          </p:nvPr>
        </p:nvSpPr>
        <p:spPr/>
        <p:txBody>
          <a:bodyPr/>
          <a:lstStyle/>
          <a:p>
            <a:endParaRPr lang="sv-SE"/>
          </a:p>
        </p:txBody>
      </p:sp>
      <p:pic>
        <p:nvPicPr>
          <p:cNvPr id="5" name="Platshållare för bild 3" descr="En bild som visar klädsel, person, Människoansikte, Gatumode&#10;&#10;Automatiskt genererad beskrivning">
            <a:extLst>
              <a:ext uri="{FF2B5EF4-FFF2-40B4-BE49-F238E27FC236}">
                <a16:creationId xmlns:a16="http://schemas.microsoft.com/office/drawing/2014/main" id="{1022507E-18F6-58F5-9DCB-001261A6DBE7}"/>
              </a:ext>
            </a:extLst>
          </p:cNvPr>
          <p:cNvPicPr>
            <a:picLocks noChangeAspect="1"/>
          </p:cNvPicPr>
          <p:nvPr/>
        </p:nvPicPr>
        <p:blipFill>
          <a:blip r:embed="rId3"/>
          <a:srcRect t="13490" b="13490"/>
          <a:stretch>
            <a:fillRect/>
          </a:stretch>
        </p:blipFill>
        <p:spPr>
          <a:xfrm>
            <a:off x="-5255" y="-5255"/>
            <a:ext cx="6096000" cy="6677024"/>
          </a:xfrm>
          <a:prstGeom prst="rect">
            <a:avLst/>
          </a:prstGeom>
          <a:blipFill>
            <a:blip r:embed="rId4"/>
            <a:srcRect/>
            <a:stretch>
              <a:fillRect t="-18456" b="-18456"/>
            </a:stretch>
          </a:blipFill>
        </p:spPr>
      </p:pic>
    </p:spTree>
    <p:extLst>
      <p:ext uri="{BB962C8B-B14F-4D97-AF65-F5344CB8AC3E}">
        <p14:creationId xmlns:p14="http://schemas.microsoft.com/office/powerpoint/2010/main" val="350372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E260B-DFD1-0E73-3171-E6FA7AA62517}"/>
            </a:ext>
          </a:extLst>
        </p:cNvPr>
        <p:cNvGrpSpPr/>
        <p:nvPr/>
      </p:nvGrpSpPr>
      <p:grpSpPr>
        <a:xfrm>
          <a:off x="0" y="0"/>
          <a:ext cx="0" cy="0"/>
          <a:chOff x="0" y="0"/>
          <a:chExt cx="0" cy="0"/>
        </a:xfrm>
      </p:grpSpPr>
      <p:pic>
        <p:nvPicPr>
          <p:cNvPr id="5" name="Bildobjekt 4" descr="En bild som visar kreativitet">
            <a:extLst>
              <a:ext uri="{FF2B5EF4-FFF2-40B4-BE49-F238E27FC236}">
                <a16:creationId xmlns:a16="http://schemas.microsoft.com/office/drawing/2014/main" id="{A9691764-8326-3186-9D66-B0FE1144F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147" y="230038"/>
            <a:ext cx="7640233" cy="5970377"/>
          </a:xfrm>
          <a:prstGeom prst="rect">
            <a:avLst/>
          </a:prstGeom>
          <a:noFill/>
        </p:spPr>
      </p:pic>
      <p:sp>
        <p:nvSpPr>
          <p:cNvPr id="2" name="Rubrik 1">
            <a:extLst>
              <a:ext uri="{FF2B5EF4-FFF2-40B4-BE49-F238E27FC236}">
                <a16:creationId xmlns:a16="http://schemas.microsoft.com/office/drawing/2014/main" id="{D1D856C2-DB2F-EC97-0E15-E8071CEA0BAA}"/>
              </a:ext>
            </a:extLst>
          </p:cNvPr>
          <p:cNvSpPr>
            <a:spLocks noGrp="1"/>
          </p:cNvSpPr>
          <p:nvPr>
            <p:ph type="title"/>
          </p:nvPr>
        </p:nvSpPr>
        <p:spPr>
          <a:xfrm>
            <a:off x="3524978" y="1454324"/>
            <a:ext cx="4344950" cy="993478"/>
          </a:xfrm>
        </p:spPr>
        <p:txBody>
          <a:bodyPr anchor="b">
            <a:normAutofit/>
          </a:bodyPr>
          <a:lstStyle/>
          <a:p>
            <a:pPr algn="ctr"/>
            <a:r>
              <a:rPr lang="sv-SE">
                <a:solidFill>
                  <a:schemeClr val="bg1"/>
                </a:solidFill>
              </a:rPr>
              <a:t>Reflekterande frågor!</a:t>
            </a:r>
            <a:br>
              <a:rPr lang="sv-SE"/>
            </a:br>
            <a:endParaRPr lang="sv-SE">
              <a:solidFill>
                <a:schemeClr val="bg1"/>
              </a:solidFill>
            </a:endParaRPr>
          </a:p>
        </p:txBody>
      </p:sp>
      <p:sp>
        <p:nvSpPr>
          <p:cNvPr id="3" name="Platshållare för text 2">
            <a:extLst>
              <a:ext uri="{FF2B5EF4-FFF2-40B4-BE49-F238E27FC236}">
                <a16:creationId xmlns:a16="http://schemas.microsoft.com/office/drawing/2014/main" id="{DDA7D6B6-812F-46E1-BA6B-3BC3A8A020B7}"/>
              </a:ext>
            </a:extLst>
          </p:cNvPr>
          <p:cNvSpPr>
            <a:spLocks noGrp="1"/>
          </p:cNvSpPr>
          <p:nvPr>
            <p:ph type="body" sz="quarter" idx="16"/>
          </p:nvPr>
        </p:nvSpPr>
        <p:spPr>
          <a:xfrm>
            <a:off x="2192551" y="2306728"/>
            <a:ext cx="6552959" cy="2304312"/>
          </a:xfrm>
        </p:spPr>
        <p:txBody>
          <a:bodyPr lIns="91440" tIns="45720" rIns="91440" bIns="45720" anchor="t">
            <a:noAutofit/>
          </a:bodyPr>
          <a:lstStyle/>
          <a:p>
            <a:pPr algn="ctr"/>
            <a:r>
              <a:rPr lang="sv-SE" b="1">
                <a:solidFill>
                  <a:schemeClr val="bg1">
                    <a:lumMod val="95000"/>
                  </a:schemeClr>
                </a:solidFill>
              </a:rPr>
              <a:t>Vilka förändringar vill du </a:t>
            </a:r>
            <a:br>
              <a:rPr lang="sv-SE" b="1">
                <a:solidFill>
                  <a:schemeClr val="bg1">
                    <a:lumMod val="95000"/>
                  </a:schemeClr>
                </a:solidFill>
              </a:rPr>
            </a:br>
            <a:r>
              <a:rPr lang="sv-SE" b="1">
                <a:solidFill>
                  <a:schemeClr val="bg1">
                    <a:lumMod val="95000"/>
                  </a:schemeClr>
                </a:solidFill>
              </a:rPr>
              <a:t>att Vårdförbundet nått om</a:t>
            </a:r>
            <a:endParaRPr lang="sv-SE">
              <a:solidFill>
                <a:schemeClr val="bg1">
                  <a:lumMod val="95000"/>
                </a:schemeClr>
              </a:solidFill>
            </a:endParaRPr>
          </a:p>
          <a:p>
            <a:pPr algn="ctr"/>
            <a:r>
              <a:rPr lang="sv-SE" sz="2800" b="1">
                <a:solidFill>
                  <a:schemeClr val="bg1"/>
                </a:solidFill>
              </a:rPr>
              <a:t>1år</a:t>
            </a:r>
            <a:endParaRPr lang="sv-SE" sz="2800" b="1">
              <a:solidFill>
                <a:schemeClr val="bg1"/>
              </a:solidFill>
              <a:cs typeface="Arial"/>
            </a:endParaRPr>
          </a:p>
          <a:p>
            <a:pPr algn="ctr"/>
            <a:r>
              <a:rPr lang="sv-SE" sz="2800" b="1">
                <a:solidFill>
                  <a:schemeClr val="bg1"/>
                </a:solidFill>
              </a:rPr>
              <a:t>5år</a:t>
            </a:r>
            <a:endParaRPr lang="sv-SE" sz="2800" b="1">
              <a:solidFill>
                <a:schemeClr val="bg1"/>
              </a:solidFill>
              <a:cs typeface="Arial"/>
            </a:endParaRPr>
          </a:p>
          <a:p>
            <a:pPr algn="ctr"/>
            <a:r>
              <a:rPr lang="sv-SE" sz="2800" b="1">
                <a:solidFill>
                  <a:schemeClr val="bg1"/>
                </a:solidFill>
              </a:rPr>
              <a:t>10år</a:t>
            </a:r>
            <a:br>
              <a:rPr lang="sv-SE" sz="2800" b="1">
                <a:highlight>
                  <a:srgbClr val="FFFF00"/>
                </a:highlight>
              </a:rPr>
            </a:br>
            <a:br>
              <a:rPr lang="sv-SE"/>
            </a:br>
            <a:endParaRPr lang="sv-SE">
              <a:solidFill>
                <a:schemeClr val="bg1">
                  <a:lumMod val="95000"/>
                </a:schemeClr>
              </a:solidFill>
              <a:cs typeface="Arial"/>
            </a:endParaRPr>
          </a:p>
        </p:txBody>
      </p:sp>
    </p:spTree>
    <p:extLst>
      <p:ext uri="{BB962C8B-B14F-4D97-AF65-F5344CB8AC3E}">
        <p14:creationId xmlns:p14="http://schemas.microsoft.com/office/powerpoint/2010/main" val="375061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6F1DF3BA-38D5-43CD-8388-283F0810659D}"/>
              </a:ext>
            </a:extLst>
          </p:cNvPr>
          <p:cNvSpPr>
            <a:spLocks noGrp="1"/>
          </p:cNvSpPr>
          <p:nvPr>
            <p:ph type="title"/>
          </p:nvPr>
        </p:nvSpPr>
        <p:spPr>
          <a:xfrm>
            <a:off x="655200" y="543991"/>
            <a:ext cx="8592000" cy="1000604"/>
          </a:xfrm>
        </p:spPr>
        <p:txBody>
          <a:bodyPr/>
          <a:lstStyle/>
          <a:p>
            <a:r>
              <a:rPr lang="sv-SE"/>
              <a:t>Den svenska partsmodellen</a:t>
            </a:r>
          </a:p>
        </p:txBody>
      </p:sp>
      <p:sp>
        <p:nvSpPr>
          <p:cNvPr id="34" name="Parallellogram 33">
            <a:extLst>
              <a:ext uri="{FF2B5EF4-FFF2-40B4-BE49-F238E27FC236}">
                <a16:creationId xmlns:a16="http://schemas.microsoft.com/office/drawing/2014/main" id="{2E4EFC5E-9AD0-41B6-8A23-33D071803EEF}"/>
              </a:ext>
            </a:extLst>
          </p:cNvPr>
          <p:cNvSpPr/>
          <p:nvPr/>
        </p:nvSpPr>
        <p:spPr>
          <a:xfrm>
            <a:off x="900000" y="3579938"/>
            <a:ext cx="1080000" cy="450000"/>
          </a:xfrm>
          <a:prstGeom prst="parallelogram">
            <a:avLst/>
          </a:prstGeom>
          <a:solidFill>
            <a:srgbClr val="EF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1906</a:t>
            </a:r>
          </a:p>
        </p:txBody>
      </p:sp>
      <p:sp>
        <p:nvSpPr>
          <p:cNvPr id="35" name="Parallellogram 34">
            <a:extLst>
              <a:ext uri="{FF2B5EF4-FFF2-40B4-BE49-F238E27FC236}">
                <a16:creationId xmlns:a16="http://schemas.microsoft.com/office/drawing/2014/main" id="{13122B04-1158-453E-AAA0-405E7E19FEFE}"/>
              </a:ext>
            </a:extLst>
          </p:cNvPr>
          <p:cNvSpPr/>
          <p:nvPr/>
        </p:nvSpPr>
        <p:spPr>
          <a:xfrm>
            <a:off x="1940000" y="3580534"/>
            <a:ext cx="1080000" cy="450000"/>
          </a:xfrm>
          <a:prstGeom prst="parallelogram">
            <a:avLst/>
          </a:prstGeom>
          <a:solidFill>
            <a:srgbClr val="F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1938</a:t>
            </a:r>
          </a:p>
        </p:txBody>
      </p:sp>
      <p:sp>
        <p:nvSpPr>
          <p:cNvPr id="36" name="Parallellogram 35">
            <a:extLst>
              <a:ext uri="{FF2B5EF4-FFF2-40B4-BE49-F238E27FC236}">
                <a16:creationId xmlns:a16="http://schemas.microsoft.com/office/drawing/2014/main" id="{72C48F55-ED71-4F4C-B9C7-AD4340E18ED9}"/>
              </a:ext>
            </a:extLst>
          </p:cNvPr>
          <p:cNvSpPr/>
          <p:nvPr/>
        </p:nvSpPr>
        <p:spPr>
          <a:xfrm>
            <a:off x="2980000" y="3580534"/>
            <a:ext cx="1080000" cy="450000"/>
          </a:xfrm>
          <a:prstGeom prst="parallelogram">
            <a:avLst/>
          </a:prstGeom>
          <a:solidFill>
            <a:srgbClr val="EFB1B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1974</a:t>
            </a:r>
          </a:p>
        </p:txBody>
      </p:sp>
      <p:sp>
        <p:nvSpPr>
          <p:cNvPr id="37" name="Parallellogram 36">
            <a:extLst>
              <a:ext uri="{FF2B5EF4-FFF2-40B4-BE49-F238E27FC236}">
                <a16:creationId xmlns:a16="http://schemas.microsoft.com/office/drawing/2014/main" id="{9E0E4338-B582-4996-817E-6CB3580452DC}"/>
              </a:ext>
            </a:extLst>
          </p:cNvPr>
          <p:cNvSpPr/>
          <p:nvPr/>
        </p:nvSpPr>
        <p:spPr>
          <a:xfrm>
            <a:off x="4020000" y="3579938"/>
            <a:ext cx="1080000" cy="450000"/>
          </a:xfrm>
          <a:prstGeom prst="parallelogram">
            <a:avLst/>
          </a:prstGeom>
          <a:solidFill>
            <a:srgbClr val="F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1976</a:t>
            </a:r>
          </a:p>
        </p:txBody>
      </p:sp>
      <p:sp>
        <p:nvSpPr>
          <p:cNvPr id="38" name="Parallellogram 37">
            <a:extLst>
              <a:ext uri="{FF2B5EF4-FFF2-40B4-BE49-F238E27FC236}">
                <a16:creationId xmlns:a16="http://schemas.microsoft.com/office/drawing/2014/main" id="{D0D41C88-C05F-4CEE-A2EF-354BA78136C3}"/>
              </a:ext>
            </a:extLst>
          </p:cNvPr>
          <p:cNvSpPr/>
          <p:nvPr/>
        </p:nvSpPr>
        <p:spPr>
          <a:xfrm>
            <a:off x="5060000" y="3579938"/>
            <a:ext cx="1080000" cy="450000"/>
          </a:xfrm>
          <a:prstGeom prst="parallelogram">
            <a:avLst/>
          </a:prstGeom>
          <a:solidFill>
            <a:srgbClr val="EF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1977</a:t>
            </a:r>
          </a:p>
        </p:txBody>
      </p:sp>
      <p:sp>
        <p:nvSpPr>
          <p:cNvPr id="39" name="Parallellogram 38">
            <a:extLst>
              <a:ext uri="{FF2B5EF4-FFF2-40B4-BE49-F238E27FC236}">
                <a16:creationId xmlns:a16="http://schemas.microsoft.com/office/drawing/2014/main" id="{ABD3DA78-8139-449E-8772-2A757BFE7F35}"/>
              </a:ext>
            </a:extLst>
          </p:cNvPr>
          <p:cNvSpPr/>
          <p:nvPr/>
        </p:nvSpPr>
        <p:spPr>
          <a:xfrm>
            <a:off x="6100000" y="3579938"/>
            <a:ext cx="1080000" cy="450000"/>
          </a:xfrm>
          <a:prstGeom prst="parallelogram">
            <a:avLst/>
          </a:prstGeom>
          <a:solidFill>
            <a:srgbClr val="F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1992</a:t>
            </a:r>
          </a:p>
        </p:txBody>
      </p:sp>
      <p:sp>
        <p:nvSpPr>
          <p:cNvPr id="40" name="Parallellogram 39">
            <a:extLst>
              <a:ext uri="{FF2B5EF4-FFF2-40B4-BE49-F238E27FC236}">
                <a16:creationId xmlns:a16="http://schemas.microsoft.com/office/drawing/2014/main" id="{7A020393-93B2-4068-BA0D-4A239CBE233E}"/>
              </a:ext>
            </a:extLst>
          </p:cNvPr>
          <p:cNvSpPr/>
          <p:nvPr/>
        </p:nvSpPr>
        <p:spPr>
          <a:xfrm>
            <a:off x="7140000" y="3579938"/>
            <a:ext cx="1080000" cy="450000"/>
          </a:xfrm>
          <a:prstGeom prst="parallelogram">
            <a:avLst/>
          </a:prstGeom>
          <a:solidFill>
            <a:srgbClr val="EF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1994</a:t>
            </a:r>
          </a:p>
        </p:txBody>
      </p:sp>
      <p:cxnSp>
        <p:nvCxnSpPr>
          <p:cNvPr id="3" name="Rak koppling 2">
            <a:extLst>
              <a:ext uri="{FF2B5EF4-FFF2-40B4-BE49-F238E27FC236}">
                <a16:creationId xmlns:a16="http://schemas.microsoft.com/office/drawing/2014/main" id="{9FCF97EA-A7F0-430C-9058-7BB464246D16}"/>
              </a:ext>
            </a:extLst>
          </p:cNvPr>
          <p:cNvCxnSpPr/>
          <p:nvPr/>
        </p:nvCxnSpPr>
        <p:spPr>
          <a:xfrm>
            <a:off x="1433686" y="3136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1C0C81CD-B14B-4C55-B09F-F757F876F1E1}"/>
              </a:ext>
            </a:extLst>
          </p:cNvPr>
          <p:cNvCxnSpPr/>
          <p:nvPr/>
        </p:nvCxnSpPr>
        <p:spPr>
          <a:xfrm>
            <a:off x="5596360" y="3136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BC848871-E07C-47BC-856E-DED4CFD7C489}"/>
              </a:ext>
            </a:extLst>
          </p:cNvPr>
          <p:cNvCxnSpPr/>
          <p:nvPr/>
        </p:nvCxnSpPr>
        <p:spPr>
          <a:xfrm>
            <a:off x="7677697" y="3136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C2C2E3F2-593D-4F2F-B1F1-25166F0A8A49}"/>
              </a:ext>
            </a:extLst>
          </p:cNvPr>
          <p:cNvCxnSpPr/>
          <p:nvPr/>
        </p:nvCxnSpPr>
        <p:spPr>
          <a:xfrm>
            <a:off x="9759033" y="3136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A43E980-D18C-4F02-923D-426D3381C0BF}"/>
              </a:ext>
            </a:extLst>
          </p:cNvPr>
          <p:cNvCxnSpPr>
            <a:cxnSpLocks/>
          </p:cNvCxnSpPr>
          <p:nvPr/>
        </p:nvCxnSpPr>
        <p:spPr>
          <a:xfrm flipV="1">
            <a:off x="2476206" y="4144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2BC3036A-3FBB-48A3-A634-FC0A47B0659C}"/>
              </a:ext>
            </a:extLst>
          </p:cNvPr>
          <p:cNvCxnSpPr>
            <a:cxnSpLocks/>
          </p:cNvCxnSpPr>
          <p:nvPr/>
        </p:nvCxnSpPr>
        <p:spPr>
          <a:xfrm flipV="1">
            <a:off x="6638004" y="4144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29EFB1A2-C370-42C7-97B4-4CE6D40D3A78}"/>
              </a:ext>
            </a:extLst>
          </p:cNvPr>
          <p:cNvCxnSpPr>
            <a:cxnSpLocks/>
          </p:cNvCxnSpPr>
          <p:nvPr/>
        </p:nvCxnSpPr>
        <p:spPr>
          <a:xfrm flipV="1">
            <a:off x="10799803" y="4144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05D3372B-D312-4964-BD3A-041899EE469A}"/>
              </a:ext>
            </a:extLst>
          </p:cNvPr>
          <p:cNvSpPr txBox="1"/>
          <p:nvPr/>
        </p:nvSpPr>
        <p:spPr>
          <a:xfrm>
            <a:off x="1225241" y="4675304"/>
            <a:ext cx="2289782"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Saltsjöbadsavtalet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Avtalet tecknas mellan fack och arbetsgivare och lägger grunden för det som är den svenska partsmodellen. Avtalet slår fast en norm om att arbetsmarknadens parter ska sluta avtal, utan inblandning av regeringen</a:t>
            </a:r>
            <a:r>
              <a:rPr kumimoji="0" lang="sv-SE" sz="1200" b="0" i="0" u="none" strike="noStrike" kern="1200" cap="none" spc="0" normalizeH="0" baseline="0" noProof="0">
                <a:ln>
                  <a:noFill/>
                </a:ln>
                <a:solidFill>
                  <a:srgbClr val="263E8A"/>
                </a:solidFill>
                <a:effectLst/>
                <a:uLnTx/>
                <a:uFillTx/>
                <a:latin typeface="Arial"/>
                <a:ea typeface="+mn-ea"/>
                <a:cs typeface="+mn-cs"/>
              </a:rPr>
              <a:t>.</a:t>
            </a:r>
            <a:r>
              <a:rPr kumimoji="0" lang="sv-SE" sz="1200" b="0" i="0" u="none" strike="noStrike" kern="1200" cap="none" spc="0" normalizeH="0" baseline="0" noProof="0">
                <a:ln>
                  <a:noFill/>
                </a:ln>
                <a:solidFill>
                  <a:srgbClr val="1E2D4B"/>
                </a:solidFill>
                <a:effectLst/>
                <a:uLnTx/>
                <a:uFillTx/>
                <a:latin typeface="Arial"/>
                <a:ea typeface="+mn-ea"/>
                <a:cs typeface="+mn-cs"/>
              </a:rPr>
              <a:t> </a:t>
            </a:r>
          </a:p>
        </p:txBody>
      </p:sp>
      <p:sp>
        <p:nvSpPr>
          <p:cNvPr id="51" name="textruta 50">
            <a:extLst>
              <a:ext uri="{FF2B5EF4-FFF2-40B4-BE49-F238E27FC236}">
                <a16:creationId xmlns:a16="http://schemas.microsoft.com/office/drawing/2014/main" id="{B59E5EDD-FB5A-4A1B-B38E-814911DCBB8A}"/>
              </a:ext>
            </a:extLst>
          </p:cNvPr>
          <p:cNvSpPr txBox="1"/>
          <p:nvPr/>
        </p:nvSpPr>
        <p:spPr>
          <a:xfrm>
            <a:off x="3516752" y="4648090"/>
            <a:ext cx="2015995"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MBL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Lag om medbestämmande som reglerar fackets rätt till information, arbetsgivarens  förhandlingsskyldighet, parternas bestämmanderätt vid tvist om tolkning av avtal, den fackliga vetorätten samt fredsplikten.</a:t>
            </a:r>
            <a:endParaRPr kumimoji="0" lang="sv-SE" sz="1200" b="0" i="0" u="none" strike="noStrike" kern="1200" cap="none" spc="0" normalizeH="0" baseline="0" noProof="0">
              <a:ln>
                <a:noFill/>
              </a:ln>
              <a:solidFill>
                <a:srgbClr val="1E2D4B"/>
              </a:solidFill>
              <a:effectLst/>
              <a:uLnTx/>
              <a:uFillTx/>
              <a:latin typeface="Arial"/>
              <a:ea typeface="+mn-ea"/>
              <a:cs typeface="+mn-cs"/>
            </a:endParaRPr>
          </a:p>
        </p:txBody>
      </p:sp>
      <p:sp>
        <p:nvSpPr>
          <p:cNvPr id="52" name="textruta 51">
            <a:extLst>
              <a:ext uri="{FF2B5EF4-FFF2-40B4-BE49-F238E27FC236}">
                <a16:creationId xmlns:a16="http://schemas.microsoft.com/office/drawing/2014/main" id="{7895E273-1597-4AD8-9E08-1C77BF2DE0FC}"/>
              </a:ext>
            </a:extLst>
          </p:cNvPr>
          <p:cNvSpPr txBox="1"/>
          <p:nvPr/>
        </p:nvSpPr>
        <p:spPr>
          <a:xfrm>
            <a:off x="7826018" y="4648090"/>
            <a:ext cx="1776592" cy="10310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FAS 05</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centralt samverkansavtal FAS-05 (Förnyelse-Arbetsmiljö-Samverkan) tecknas.</a:t>
            </a:r>
          </a:p>
        </p:txBody>
      </p:sp>
      <p:sp>
        <p:nvSpPr>
          <p:cNvPr id="53" name="textruta 52">
            <a:extLst>
              <a:ext uri="{FF2B5EF4-FFF2-40B4-BE49-F238E27FC236}">
                <a16:creationId xmlns:a16="http://schemas.microsoft.com/office/drawing/2014/main" id="{B4BD7989-F9ED-41BF-9E19-8C93E4567F08}"/>
              </a:ext>
            </a:extLst>
          </p:cNvPr>
          <p:cNvSpPr txBox="1"/>
          <p:nvPr/>
        </p:nvSpPr>
        <p:spPr>
          <a:xfrm>
            <a:off x="653935" y="1623502"/>
            <a:ext cx="2005964" cy="10514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Decemberkompromissen</a:t>
            </a:r>
            <a:endParaRPr lang="sv-SE" sz="1200" b="1" i="0" u="none" strike="noStrike" kern="1200" cap="none" spc="0" normalizeH="0" baseline="0" noProof="0">
              <a:ln>
                <a:noFill/>
              </a:ln>
              <a:solidFill>
                <a:srgbClr val="263E8A"/>
              </a:solidFill>
              <a:effectLst/>
              <a:uLnTx/>
              <a:uFillTx/>
              <a:latin typeface="Arial"/>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Arbetsgivaren får rätten att leda och fördela arbetet medan arbetarna får föreningsrätten.</a:t>
            </a:r>
          </a:p>
        </p:txBody>
      </p:sp>
      <p:sp>
        <p:nvSpPr>
          <p:cNvPr id="54" name="textruta 53">
            <a:extLst>
              <a:ext uri="{FF2B5EF4-FFF2-40B4-BE49-F238E27FC236}">
                <a16:creationId xmlns:a16="http://schemas.microsoft.com/office/drawing/2014/main" id="{E6D37893-557B-4A24-8759-69F63496AC73}"/>
              </a:ext>
            </a:extLst>
          </p:cNvPr>
          <p:cNvSpPr txBox="1"/>
          <p:nvPr/>
        </p:nvSpPr>
        <p:spPr>
          <a:xfrm>
            <a:off x="2801752" y="1621900"/>
            <a:ext cx="1999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LFF</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Lagen om facklig förtroendemans ställning på arbetsplatsen träder i kraft och avser att underlätta facklig verksamhet.</a:t>
            </a:r>
          </a:p>
        </p:txBody>
      </p:sp>
      <p:sp>
        <p:nvSpPr>
          <p:cNvPr id="56" name="textruta 55">
            <a:extLst>
              <a:ext uri="{FF2B5EF4-FFF2-40B4-BE49-F238E27FC236}">
                <a16:creationId xmlns:a16="http://schemas.microsoft.com/office/drawing/2014/main" id="{9BEFD750-00B6-4BE9-BDD9-B3F14692DEE4}"/>
              </a:ext>
            </a:extLst>
          </p:cNvPr>
          <p:cNvSpPr txBox="1"/>
          <p:nvPr/>
        </p:nvSpPr>
        <p:spPr>
          <a:xfrm>
            <a:off x="5624202" y="4648090"/>
            <a:ext cx="2016000"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U 92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Utveckling-92 - det första samverkansavtalet. Avtalet är både ett medbestämmande och ett arbetsmiljöavtal med verksamheten som utgångspunkt.</a:t>
            </a:r>
          </a:p>
        </p:txBody>
      </p:sp>
      <p:sp>
        <p:nvSpPr>
          <p:cNvPr id="57" name="textruta 56">
            <a:extLst>
              <a:ext uri="{FF2B5EF4-FFF2-40B4-BE49-F238E27FC236}">
                <a16:creationId xmlns:a16="http://schemas.microsoft.com/office/drawing/2014/main" id="{C305561E-4C7D-49AF-9780-063A6064203C}"/>
              </a:ext>
            </a:extLst>
          </p:cNvPr>
          <p:cNvSpPr txBox="1"/>
          <p:nvPr/>
        </p:nvSpPr>
        <p:spPr>
          <a:xfrm>
            <a:off x="9791805" y="4648090"/>
            <a:ext cx="20159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ASA 17</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Avtal om samverkan och arbetsmiljö mellan centrala parter tecknas. Tidigare samverkansavtal FAS 05 upphör samtidigt att gälla.</a:t>
            </a:r>
            <a:endParaRPr kumimoji="0" lang="sv-SE" sz="1200" b="0" i="0" u="none" strike="noStrike" kern="1200" cap="none" spc="0" normalizeH="0" baseline="0" noProof="0">
              <a:ln>
                <a:noFill/>
              </a:ln>
              <a:solidFill>
                <a:srgbClr val="1E2D4B"/>
              </a:solidFill>
              <a:effectLst/>
              <a:uLnTx/>
              <a:uFillTx/>
              <a:latin typeface="Arial"/>
              <a:ea typeface="+mn-ea"/>
              <a:cs typeface="+mn-cs"/>
            </a:endParaRPr>
          </a:p>
        </p:txBody>
      </p:sp>
      <p:sp>
        <p:nvSpPr>
          <p:cNvPr id="25" name="Parallellogram 24">
            <a:extLst>
              <a:ext uri="{FF2B5EF4-FFF2-40B4-BE49-F238E27FC236}">
                <a16:creationId xmlns:a16="http://schemas.microsoft.com/office/drawing/2014/main" id="{50B4C8A7-AB25-ED94-4D86-CD32662C3400}"/>
              </a:ext>
            </a:extLst>
          </p:cNvPr>
          <p:cNvSpPr/>
          <p:nvPr/>
        </p:nvSpPr>
        <p:spPr>
          <a:xfrm>
            <a:off x="9220000" y="3579938"/>
            <a:ext cx="1080000" cy="450000"/>
          </a:xfrm>
          <a:prstGeom prst="parallelogram">
            <a:avLst/>
          </a:prstGeom>
          <a:solidFill>
            <a:srgbClr val="EF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2008</a:t>
            </a:r>
          </a:p>
        </p:txBody>
      </p:sp>
      <p:sp>
        <p:nvSpPr>
          <p:cNvPr id="26" name="Parallellogram 25">
            <a:extLst>
              <a:ext uri="{FF2B5EF4-FFF2-40B4-BE49-F238E27FC236}">
                <a16:creationId xmlns:a16="http://schemas.microsoft.com/office/drawing/2014/main" id="{F04CF358-519B-9F72-082C-F4FC4612B3A7}"/>
              </a:ext>
            </a:extLst>
          </p:cNvPr>
          <p:cNvSpPr/>
          <p:nvPr/>
        </p:nvSpPr>
        <p:spPr>
          <a:xfrm>
            <a:off x="8180000" y="3579938"/>
            <a:ext cx="1080000" cy="450000"/>
          </a:xfrm>
          <a:prstGeom prst="parallelogram">
            <a:avLst/>
          </a:prstGeom>
          <a:solidFill>
            <a:srgbClr val="F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2005</a:t>
            </a:r>
          </a:p>
        </p:txBody>
      </p:sp>
      <p:sp>
        <p:nvSpPr>
          <p:cNvPr id="27" name="Parallellogram 26">
            <a:extLst>
              <a:ext uri="{FF2B5EF4-FFF2-40B4-BE49-F238E27FC236}">
                <a16:creationId xmlns:a16="http://schemas.microsoft.com/office/drawing/2014/main" id="{116E05B0-68E9-D031-67B3-1606522B28A5}"/>
              </a:ext>
            </a:extLst>
          </p:cNvPr>
          <p:cNvSpPr/>
          <p:nvPr/>
        </p:nvSpPr>
        <p:spPr>
          <a:xfrm>
            <a:off x="10260000" y="3579938"/>
            <a:ext cx="1080000" cy="450000"/>
          </a:xfrm>
          <a:prstGeom prst="parallelogram">
            <a:avLst/>
          </a:prstGeom>
          <a:solidFill>
            <a:srgbClr val="F7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263E8A"/>
                </a:solidFill>
                <a:effectLst/>
                <a:uLnTx/>
                <a:uFillTx/>
                <a:latin typeface="Arial"/>
                <a:ea typeface="+mn-ea"/>
                <a:cs typeface="+mn-cs"/>
              </a:rPr>
              <a:t>2017</a:t>
            </a:r>
          </a:p>
        </p:txBody>
      </p:sp>
      <p:cxnSp>
        <p:nvCxnSpPr>
          <p:cNvPr id="30" name="Rak koppling 29">
            <a:extLst>
              <a:ext uri="{FF2B5EF4-FFF2-40B4-BE49-F238E27FC236}">
                <a16:creationId xmlns:a16="http://schemas.microsoft.com/office/drawing/2014/main" id="{F7E944FF-BCED-27B1-8419-04E0D926239B}"/>
              </a:ext>
            </a:extLst>
          </p:cNvPr>
          <p:cNvCxnSpPr/>
          <p:nvPr/>
        </p:nvCxnSpPr>
        <p:spPr>
          <a:xfrm>
            <a:off x="3515023" y="3136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0EC5AC84-B249-9CDE-1D71-532DEFB34EEA}"/>
              </a:ext>
            </a:extLst>
          </p:cNvPr>
          <p:cNvCxnSpPr>
            <a:cxnSpLocks/>
          </p:cNvCxnSpPr>
          <p:nvPr/>
        </p:nvCxnSpPr>
        <p:spPr>
          <a:xfrm flipV="1">
            <a:off x="4557105" y="4144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F198F0A4-7E8F-1E16-6B54-0DE8F5A2A319}"/>
              </a:ext>
            </a:extLst>
          </p:cNvPr>
          <p:cNvCxnSpPr>
            <a:cxnSpLocks/>
          </p:cNvCxnSpPr>
          <p:nvPr/>
        </p:nvCxnSpPr>
        <p:spPr>
          <a:xfrm flipV="1">
            <a:off x="8718903" y="4144090"/>
            <a:ext cx="0" cy="360000"/>
          </a:xfrm>
          <a:prstGeom prst="line">
            <a:avLst/>
          </a:prstGeom>
          <a:ln w="25400">
            <a:headEnd type="oval" w="lg" len="lg"/>
          </a:ln>
        </p:spPr>
        <p:style>
          <a:lnRef idx="1">
            <a:schemeClr val="accent1"/>
          </a:lnRef>
          <a:fillRef idx="0">
            <a:schemeClr val="accent1"/>
          </a:fillRef>
          <a:effectRef idx="0">
            <a:schemeClr val="accent1"/>
          </a:effectRef>
          <a:fontRef idx="minor">
            <a:schemeClr val="tx1"/>
          </a:fontRef>
        </p:style>
      </p:cxnSp>
      <p:sp>
        <p:nvSpPr>
          <p:cNvPr id="33" name="textruta 32">
            <a:extLst>
              <a:ext uri="{FF2B5EF4-FFF2-40B4-BE49-F238E27FC236}">
                <a16:creationId xmlns:a16="http://schemas.microsoft.com/office/drawing/2014/main" id="{2E569811-9899-D729-4A6B-F3E6267124D4}"/>
              </a:ext>
            </a:extLst>
          </p:cNvPr>
          <p:cNvSpPr txBox="1"/>
          <p:nvPr/>
        </p:nvSpPr>
        <p:spPr>
          <a:xfrm>
            <a:off x="4720559" y="1624312"/>
            <a:ext cx="210889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AML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Arbetsmiljölagen vidgar arbetsmiljöbegreppet och innefattar nu inte enbart fysiska förhållanden, utan även den psykiska arbetsmiljön.</a:t>
            </a:r>
            <a:endParaRPr kumimoji="0" lang="sv-SE" sz="1200" b="0" i="0" u="none" strike="noStrike" kern="1200" cap="none" spc="0" normalizeH="0" baseline="0" noProof="0">
              <a:ln>
                <a:noFill/>
              </a:ln>
              <a:solidFill>
                <a:srgbClr val="1E2D4B"/>
              </a:solidFill>
              <a:effectLst/>
              <a:uLnTx/>
              <a:uFillTx/>
              <a:latin typeface="Arial"/>
              <a:ea typeface="+mn-ea"/>
              <a:cs typeface="+mn-cs"/>
            </a:endParaRPr>
          </a:p>
        </p:txBody>
      </p:sp>
      <p:sp>
        <p:nvSpPr>
          <p:cNvPr id="41" name="textruta 40">
            <a:extLst>
              <a:ext uri="{FF2B5EF4-FFF2-40B4-BE49-F238E27FC236}">
                <a16:creationId xmlns:a16="http://schemas.microsoft.com/office/drawing/2014/main" id="{B04ACAEE-DB4E-8ED3-79CB-60E165DA41D8}"/>
              </a:ext>
            </a:extLst>
          </p:cNvPr>
          <p:cNvSpPr txBox="1"/>
          <p:nvPr/>
        </p:nvSpPr>
        <p:spPr>
          <a:xfrm>
            <a:off x="6826437" y="1594357"/>
            <a:ext cx="1859043" cy="13696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200" b="1" i="0" u="none" strike="noStrike" kern="1200" cap="none" spc="0" normalizeH="0" baseline="0" noProof="0">
                <a:ln>
                  <a:noFill/>
                </a:ln>
                <a:solidFill>
                  <a:srgbClr val="263E8A"/>
                </a:solidFill>
                <a:effectLst/>
                <a:uLnTx/>
                <a:uFillTx/>
                <a:latin typeface="Arial"/>
                <a:ea typeface="+mn-ea"/>
                <a:cs typeface="+mn-cs"/>
              </a:rPr>
              <a:t>KHA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Kommunalt huvudavtal som reglerar spelreglerna inom offentlig sektor kring förhandlingar och vilka som är parter och hur förhandlingar ska gå till.</a:t>
            </a:r>
            <a:endParaRPr kumimoji="0" lang="sv-SE" sz="1200" b="0" i="0" u="none" strike="noStrike" kern="1200" cap="none" spc="0" normalizeH="0" baseline="0" noProof="0">
              <a:ln>
                <a:noFill/>
              </a:ln>
              <a:solidFill>
                <a:srgbClr val="1E2D4B"/>
              </a:solidFill>
              <a:effectLst/>
              <a:uLnTx/>
              <a:uFillTx/>
              <a:latin typeface="Arial"/>
              <a:ea typeface="+mn-ea"/>
              <a:cs typeface="+mn-cs"/>
            </a:endParaRPr>
          </a:p>
        </p:txBody>
      </p:sp>
      <p:sp>
        <p:nvSpPr>
          <p:cNvPr id="42" name="textruta 41">
            <a:extLst>
              <a:ext uri="{FF2B5EF4-FFF2-40B4-BE49-F238E27FC236}">
                <a16:creationId xmlns:a16="http://schemas.microsoft.com/office/drawing/2014/main" id="{A3AF5202-865F-7937-5BEB-6028E13205BE}"/>
              </a:ext>
            </a:extLst>
          </p:cNvPr>
          <p:cNvSpPr txBox="1"/>
          <p:nvPr/>
        </p:nvSpPr>
        <p:spPr>
          <a:xfrm>
            <a:off x="8722955" y="1594867"/>
            <a:ext cx="2439772" cy="153888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1200" b="1">
                <a:solidFill>
                  <a:srgbClr val="263E8A"/>
                </a:solidFill>
                <a:latin typeface="Arial"/>
              </a:rPr>
              <a:t>Diskrimineringslagen</a:t>
            </a:r>
            <a:endParaRPr lang="sv-SE" sz="1200" b="1" i="0" u="none" strike="noStrike" kern="1200" cap="none" spc="0" normalizeH="0" baseline="0" noProof="0">
              <a:ln>
                <a:noFill/>
              </a:ln>
              <a:solidFill>
                <a:srgbClr val="263E8A"/>
              </a:solidFill>
              <a:effectLst/>
              <a:uLnTx/>
              <a:uFillTx/>
              <a:latin typeface="Arial"/>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1100" b="0" i="0" u="none" strike="noStrike" kern="1200" cap="none" spc="0" normalizeH="0" baseline="0" noProof="0">
                <a:ln>
                  <a:noFill/>
                </a:ln>
                <a:solidFill>
                  <a:srgbClr val="263E8A"/>
                </a:solidFill>
                <a:effectLst/>
                <a:uLnTx/>
                <a:uFillTx/>
                <a:latin typeface="Arial"/>
                <a:ea typeface="+mn-ea"/>
                <a:cs typeface="+mn-cs"/>
              </a:rPr>
              <a:t>Diskrimineringslagen samlade en rad lagar mot diskriminering, bl.a. jämställdhetslagen, lagen mot etnisk diskriminering, mot diskriminering av funktionshindrade och mot diskriminering på grund av sexuell läggning.</a:t>
            </a:r>
            <a:endParaRPr kumimoji="0" lang="sv-SE" sz="1200" b="0" i="0" u="none" strike="noStrike" kern="1200" cap="none" spc="0" normalizeH="0" baseline="0" noProof="0">
              <a:ln>
                <a:noFill/>
              </a:ln>
              <a:solidFill>
                <a:srgbClr val="1E2D4B"/>
              </a:solidFill>
              <a:effectLst/>
              <a:uLnTx/>
              <a:uFillTx/>
              <a:latin typeface="Arial"/>
              <a:ea typeface="+mn-ea"/>
              <a:cs typeface="+mn-cs"/>
            </a:endParaRPr>
          </a:p>
        </p:txBody>
      </p:sp>
    </p:spTree>
    <p:extLst>
      <p:ext uri="{BB962C8B-B14F-4D97-AF65-F5344CB8AC3E}">
        <p14:creationId xmlns:p14="http://schemas.microsoft.com/office/powerpoint/2010/main" val="2733623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3075ED3-B251-FFFA-912E-F6E545259424}"/>
              </a:ext>
            </a:extLst>
          </p:cNvPr>
          <p:cNvSpPr>
            <a:spLocks noGrp="1"/>
          </p:cNvSpPr>
          <p:nvPr>
            <p:ph type="title"/>
          </p:nvPr>
        </p:nvSpPr>
        <p:spPr>
          <a:xfrm>
            <a:off x="571275" y="406893"/>
            <a:ext cx="8592000" cy="1000604"/>
          </a:xfrm>
        </p:spPr>
        <p:txBody>
          <a:bodyPr/>
          <a:lstStyle/>
          <a:p>
            <a:r>
              <a:rPr lang="sv-SE"/>
              <a:t>Arbetsmarknadens parter</a:t>
            </a:r>
          </a:p>
        </p:txBody>
      </p:sp>
      <p:graphicFrame>
        <p:nvGraphicFramePr>
          <p:cNvPr id="8" name="Diagram 7">
            <a:extLst>
              <a:ext uri="{FF2B5EF4-FFF2-40B4-BE49-F238E27FC236}">
                <a16:creationId xmlns:a16="http://schemas.microsoft.com/office/drawing/2014/main" id="{DFD6AB3D-7E2A-0FA2-2F70-E1E193BCC548}"/>
              </a:ext>
            </a:extLst>
          </p:cNvPr>
          <p:cNvGraphicFramePr/>
          <p:nvPr>
            <p:extLst>
              <p:ext uri="{D42A27DB-BD31-4B8C-83A1-F6EECF244321}">
                <p14:modId xmlns:p14="http://schemas.microsoft.com/office/powerpoint/2010/main" val="1804475138"/>
              </p:ext>
            </p:extLst>
          </p:nvPr>
        </p:nvGraphicFramePr>
        <p:xfrm>
          <a:off x="2181944" y="1799433"/>
          <a:ext cx="6953249" cy="3831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49A861A9-E1DF-3F8D-58ED-D7336867EB64}"/>
              </a:ext>
            </a:extLst>
          </p:cNvPr>
          <p:cNvSpPr txBox="1"/>
          <p:nvPr/>
        </p:nvSpPr>
        <p:spPr>
          <a:xfrm>
            <a:off x="6538914" y="3390901"/>
            <a:ext cx="1933575" cy="338554"/>
          </a:xfrm>
          <a:prstGeom prst="rect">
            <a:avLst/>
          </a:prstGeom>
          <a:noFill/>
        </p:spPr>
        <p:txBody>
          <a:bodyPr wrap="square" lIns="91440" tIns="45720" rIns="91440" bIns="45720" rtlCol="0" anchor="t">
            <a:spAutoFit/>
          </a:bodyPr>
          <a:lstStyle/>
          <a:p>
            <a:r>
              <a:rPr lang="sv-SE" sz="1600" b="1"/>
              <a:t>Anställningsavtal</a:t>
            </a:r>
          </a:p>
        </p:txBody>
      </p:sp>
      <p:sp>
        <p:nvSpPr>
          <p:cNvPr id="11" name="textruta 10">
            <a:extLst>
              <a:ext uri="{FF2B5EF4-FFF2-40B4-BE49-F238E27FC236}">
                <a16:creationId xmlns:a16="http://schemas.microsoft.com/office/drawing/2014/main" id="{6E0F38E5-B655-0E41-4861-6A4463DD7A8C}"/>
              </a:ext>
            </a:extLst>
          </p:cNvPr>
          <p:cNvSpPr txBox="1"/>
          <p:nvPr/>
        </p:nvSpPr>
        <p:spPr>
          <a:xfrm>
            <a:off x="4867275" y="5643658"/>
            <a:ext cx="1590675" cy="338554"/>
          </a:xfrm>
          <a:prstGeom prst="rect">
            <a:avLst/>
          </a:prstGeom>
          <a:noFill/>
        </p:spPr>
        <p:txBody>
          <a:bodyPr wrap="square" lIns="91440" tIns="45720" rIns="91440" bIns="45720" rtlCol="0" anchor="t">
            <a:spAutoFit/>
          </a:bodyPr>
          <a:lstStyle/>
          <a:p>
            <a:r>
              <a:rPr lang="sv-SE" sz="1600" b="1"/>
              <a:t>Kollektivavtal</a:t>
            </a:r>
          </a:p>
        </p:txBody>
      </p:sp>
      <p:sp>
        <p:nvSpPr>
          <p:cNvPr id="12" name="textruta 11">
            <a:extLst>
              <a:ext uri="{FF2B5EF4-FFF2-40B4-BE49-F238E27FC236}">
                <a16:creationId xmlns:a16="http://schemas.microsoft.com/office/drawing/2014/main" id="{B9C1F9D0-DC00-F99C-4D81-53934D31EA95}"/>
              </a:ext>
            </a:extLst>
          </p:cNvPr>
          <p:cNvSpPr txBox="1"/>
          <p:nvPr/>
        </p:nvSpPr>
        <p:spPr>
          <a:xfrm>
            <a:off x="3209925" y="3390901"/>
            <a:ext cx="1524000" cy="338554"/>
          </a:xfrm>
          <a:prstGeom prst="rect">
            <a:avLst/>
          </a:prstGeom>
          <a:noFill/>
        </p:spPr>
        <p:txBody>
          <a:bodyPr wrap="square" lIns="91440" tIns="45720" rIns="91440" bIns="45720" rtlCol="0" anchor="t">
            <a:spAutoFit/>
          </a:bodyPr>
          <a:lstStyle/>
          <a:p>
            <a:r>
              <a:rPr lang="sv-SE" sz="1600" b="1"/>
              <a:t>Medlemskap</a:t>
            </a:r>
          </a:p>
        </p:txBody>
      </p:sp>
    </p:spTree>
    <p:extLst>
      <p:ext uri="{BB962C8B-B14F-4D97-AF65-F5344CB8AC3E}">
        <p14:creationId xmlns:p14="http://schemas.microsoft.com/office/powerpoint/2010/main" val="12170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0F42C9-6C6B-5E9E-3E15-84AB4B26A007}"/>
              </a:ext>
            </a:extLst>
          </p:cNvPr>
          <p:cNvSpPr>
            <a:spLocks noGrp="1"/>
          </p:cNvSpPr>
          <p:nvPr>
            <p:ph type="title"/>
          </p:nvPr>
        </p:nvSpPr>
        <p:spPr>
          <a:xfrm>
            <a:off x="6102838" y="2246830"/>
            <a:ext cx="4850445" cy="3435120"/>
          </a:xfrm>
        </p:spPr>
        <p:txBody>
          <a:bodyPr/>
          <a:lstStyle/>
          <a:p>
            <a:r>
              <a:rPr lang="sv-SE"/>
              <a:t>Vad är ett kollektivavtal?</a:t>
            </a:r>
          </a:p>
        </p:txBody>
      </p:sp>
      <p:pic>
        <p:nvPicPr>
          <p:cNvPr id="5" name="Bildobjekt 4" descr="En bild som visar text, skärmbild, design&#10;&#10;Automatiskt genererad beskrivning">
            <a:extLst>
              <a:ext uri="{FF2B5EF4-FFF2-40B4-BE49-F238E27FC236}">
                <a16:creationId xmlns:a16="http://schemas.microsoft.com/office/drawing/2014/main" id="{6F0E015B-BEAE-AC6C-2904-2F3CDFD95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61" y="-591"/>
            <a:ext cx="4923847" cy="6816048"/>
          </a:xfrm>
          <a:prstGeom prst="rect">
            <a:avLst/>
          </a:prstGeom>
        </p:spPr>
      </p:pic>
    </p:spTree>
    <p:extLst>
      <p:ext uri="{BB962C8B-B14F-4D97-AF65-F5344CB8AC3E}">
        <p14:creationId xmlns:p14="http://schemas.microsoft.com/office/powerpoint/2010/main" val="250207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104644-B06C-E4FE-F21E-6061B1DCCC2D}"/>
              </a:ext>
            </a:extLst>
          </p:cNvPr>
          <p:cNvSpPr>
            <a:spLocks noGrp="1"/>
          </p:cNvSpPr>
          <p:nvPr>
            <p:ph type="title"/>
          </p:nvPr>
        </p:nvSpPr>
        <p:spPr>
          <a:xfrm>
            <a:off x="6096489" y="2019910"/>
            <a:ext cx="5575300" cy="755374"/>
          </a:xfrm>
        </p:spPr>
        <p:txBody>
          <a:bodyPr/>
          <a:lstStyle/>
          <a:p>
            <a:r>
              <a:rPr lang="sv-SE"/>
              <a:t>Vilka förhandlar Vårdförbundet med?</a:t>
            </a:r>
          </a:p>
        </p:txBody>
      </p:sp>
      <p:sp>
        <p:nvSpPr>
          <p:cNvPr id="4" name="Platshållare för text 3">
            <a:extLst>
              <a:ext uri="{FF2B5EF4-FFF2-40B4-BE49-F238E27FC236}">
                <a16:creationId xmlns:a16="http://schemas.microsoft.com/office/drawing/2014/main" id="{C9D806FF-6BE4-EE65-A992-B1441800CFC7}"/>
              </a:ext>
            </a:extLst>
          </p:cNvPr>
          <p:cNvSpPr>
            <a:spLocks noGrp="1"/>
          </p:cNvSpPr>
          <p:nvPr>
            <p:ph type="body" sz="quarter" idx="16"/>
          </p:nvPr>
        </p:nvSpPr>
        <p:spPr>
          <a:xfrm>
            <a:off x="6096719" y="3074858"/>
            <a:ext cx="5575300" cy="1971105"/>
          </a:xfrm>
        </p:spPr>
        <p:txBody>
          <a:bodyPr lIns="91440" tIns="45720" rIns="91440" bIns="45720" anchor="t"/>
          <a:lstStyle/>
          <a:p>
            <a:pPr marL="285750" indent="-285750">
              <a:buFont typeface="Arial" panose="020B0604020202020204" pitchFamily="34" charset="0"/>
              <a:buChar char="•"/>
            </a:pPr>
            <a:r>
              <a:rPr lang="sv-SE" sz="2000">
                <a:solidFill>
                  <a:schemeClr val="bg1"/>
                </a:solidFill>
                <a:cs typeface="Arial"/>
              </a:rPr>
              <a:t>Vad är SKR?</a:t>
            </a:r>
          </a:p>
          <a:p>
            <a:pPr marL="285750" indent="-285750">
              <a:buFont typeface="Arial" panose="020B0604020202020204" pitchFamily="34" charset="0"/>
              <a:buChar char="•"/>
            </a:pPr>
            <a:r>
              <a:rPr lang="sv-SE" sz="2000">
                <a:solidFill>
                  <a:schemeClr val="bg1"/>
                </a:solidFill>
                <a:cs typeface="Arial"/>
              </a:rPr>
              <a:t>Vad är Medlingsinstitutet och vad gör medlarna?</a:t>
            </a:r>
          </a:p>
          <a:p>
            <a:pPr marL="285750" indent="-285750">
              <a:buFont typeface="Arial" panose="020B0604020202020204" pitchFamily="34" charset="0"/>
              <a:buChar char="•"/>
            </a:pPr>
            <a:r>
              <a:rPr lang="sv-SE" sz="2000">
                <a:solidFill>
                  <a:schemeClr val="bg1"/>
                </a:solidFill>
                <a:cs typeface="Arial"/>
              </a:rPr>
              <a:t>Om parterna kommer överens dras varsel om konflikt tillbaka, och ett nytt kollektivavtal finns på plats.</a:t>
            </a:r>
            <a:endParaRPr lang="sv-SE" sz="2000">
              <a:solidFill>
                <a:schemeClr val="bg1"/>
              </a:solidFill>
            </a:endParaRPr>
          </a:p>
        </p:txBody>
      </p:sp>
      <p:pic>
        <p:nvPicPr>
          <p:cNvPr id="5" name="Bildobjekt 4" descr="En bild som visar Människoansikte, clipart, röd, tecknad serie&#10;&#10;Automatiskt genererad beskrivning">
            <a:extLst>
              <a:ext uri="{FF2B5EF4-FFF2-40B4-BE49-F238E27FC236}">
                <a16:creationId xmlns:a16="http://schemas.microsoft.com/office/drawing/2014/main" id="{07CE2094-6DD1-DBA9-684D-DCEC01E386C8}"/>
              </a:ext>
            </a:extLst>
          </p:cNvPr>
          <p:cNvPicPr>
            <a:picLocks noChangeAspect="1"/>
          </p:cNvPicPr>
          <p:nvPr/>
        </p:nvPicPr>
        <p:blipFill>
          <a:blip r:embed="rId3"/>
          <a:stretch>
            <a:fillRect/>
          </a:stretch>
        </p:blipFill>
        <p:spPr>
          <a:xfrm>
            <a:off x="1231354" y="1136071"/>
            <a:ext cx="3790918" cy="3735500"/>
          </a:xfrm>
          <a:prstGeom prst="rect">
            <a:avLst/>
          </a:prstGeom>
        </p:spPr>
      </p:pic>
    </p:spTree>
    <p:extLst>
      <p:ext uri="{BB962C8B-B14F-4D97-AF65-F5344CB8AC3E}">
        <p14:creationId xmlns:p14="http://schemas.microsoft.com/office/powerpoint/2010/main" val="4164149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ruta 49">
            <a:extLst>
              <a:ext uri="{FF2B5EF4-FFF2-40B4-BE49-F238E27FC236}">
                <a16:creationId xmlns:a16="http://schemas.microsoft.com/office/drawing/2014/main" id="{5D01FF69-F530-3E5B-3322-4EA866CE4D89}"/>
              </a:ext>
            </a:extLst>
          </p:cNvPr>
          <p:cNvSpPr txBox="1">
            <a:spLocks noGrp="1" noRot="1" noMove="1" noResize="1" noEditPoints="1" noAdjustHandles="1" noChangeArrowheads="1" noChangeShapeType="1"/>
          </p:cNvSpPr>
          <p:nvPr/>
        </p:nvSpPr>
        <p:spPr>
          <a:xfrm>
            <a:off x="1008000" y="900000"/>
            <a:ext cx="4860000" cy="523220"/>
          </a:xfrm>
          <a:prstGeom prst="rect">
            <a:avLst/>
          </a:prstGeom>
          <a:noFill/>
        </p:spPr>
        <p:txBody>
          <a:bodyPr wrap="square" lIns="91440" tIns="45720" rIns="91440" bIns="45720" rtlCol="0" anchor="t">
            <a:spAutoFit/>
          </a:bodyPr>
          <a:lstStyle/>
          <a:p>
            <a:r>
              <a:rPr lang="sv-SE" sz="2800" b="1">
                <a:solidFill>
                  <a:schemeClr val="tx2"/>
                </a:solidFill>
                <a:latin typeface="+mj-lt"/>
              </a:rPr>
              <a:t>Förhandlingsresan</a:t>
            </a:r>
          </a:p>
        </p:txBody>
      </p:sp>
      <p:sp>
        <p:nvSpPr>
          <p:cNvPr id="51" name="textruta 50">
            <a:extLst>
              <a:ext uri="{FF2B5EF4-FFF2-40B4-BE49-F238E27FC236}">
                <a16:creationId xmlns:a16="http://schemas.microsoft.com/office/drawing/2014/main" id="{2CD98916-242F-1607-129F-EAF6EA638E4C}"/>
              </a:ext>
            </a:extLst>
          </p:cNvPr>
          <p:cNvSpPr txBox="1">
            <a:spLocks noGrp="1" noRot="1" noMove="1" noResize="1" noEditPoints="1" noAdjustHandles="1" noChangeArrowheads="1" noChangeShapeType="1"/>
          </p:cNvSpPr>
          <p:nvPr/>
        </p:nvSpPr>
        <p:spPr>
          <a:xfrm>
            <a:off x="1045069" y="1548000"/>
            <a:ext cx="4860000" cy="400110"/>
          </a:xfrm>
          <a:prstGeom prst="rect">
            <a:avLst/>
          </a:prstGeom>
          <a:noFill/>
        </p:spPr>
        <p:txBody>
          <a:bodyPr wrap="square" lIns="91440" tIns="45720" rIns="91440" bIns="45720" rtlCol="0" anchor="t">
            <a:spAutoFit/>
          </a:bodyPr>
          <a:lstStyle/>
          <a:p>
            <a:r>
              <a:rPr lang="sv-SE" sz="2000" b="1">
                <a:solidFill>
                  <a:schemeClr val="tx2"/>
                </a:solidFill>
              </a:rPr>
              <a:t>Från avtalsrörelse till nytt avtal</a:t>
            </a:r>
          </a:p>
        </p:txBody>
      </p:sp>
      <p:grpSp>
        <p:nvGrpSpPr>
          <p:cNvPr id="58" name="Grupp 57">
            <a:extLst>
              <a:ext uri="{FF2B5EF4-FFF2-40B4-BE49-F238E27FC236}">
                <a16:creationId xmlns:a16="http://schemas.microsoft.com/office/drawing/2014/main" id="{2C268CC8-E57B-5ED5-396F-2B15144D8E91}"/>
              </a:ext>
            </a:extLst>
          </p:cNvPr>
          <p:cNvGrpSpPr>
            <a:grpSpLocks noGrp="1" noUngrp="1" noRot="1" noMove="1" noResize="1"/>
          </p:cNvGrpSpPr>
          <p:nvPr/>
        </p:nvGrpSpPr>
        <p:grpSpPr>
          <a:xfrm>
            <a:off x="1008000" y="2520000"/>
            <a:ext cx="10163869" cy="3031520"/>
            <a:chOff x="1008000" y="2430000"/>
            <a:chExt cx="10163869" cy="3031520"/>
          </a:xfrm>
        </p:grpSpPr>
        <p:grpSp>
          <p:nvGrpSpPr>
            <p:cNvPr id="55" name="Grupp 54">
              <a:extLst>
                <a:ext uri="{FF2B5EF4-FFF2-40B4-BE49-F238E27FC236}">
                  <a16:creationId xmlns:a16="http://schemas.microsoft.com/office/drawing/2014/main" id="{03AC338B-AAFF-A275-5318-92D223C64F43}"/>
                </a:ext>
              </a:extLst>
            </p:cNvPr>
            <p:cNvGrpSpPr>
              <a:grpSpLocks noGrp="1" noUngrp="1" noRot="1" noMove="1" noResize="1"/>
            </p:cNvGrpSpPr>
            <p:nvPr/>
          </p:nvGrpSpPr>
          <p:grpSpPr>
            <a:xfrm>
              <a:off x="5117400" y="2430000"/>
              <a:ext cx="1944534" cy="2610000"/>
              <a:chOff x="5117400" y="2430000"/>
              <a:chExt cx="1944534" cy="2610000"/>
            </a:xfrm>
          </p:grpSpPr>
          <p:sp>
            <p:nvSpPr>
              <p:cNvPr id="5" name="textruta 4">
                <a:extLst>
                  <a:ext uri="{FF2B5EF4-FFF2-40B4-BE49-F238E27FC236}">
                    <a16:creationId xmlns:a16="http://schemas.microsoft.com/office/drawing/2014/main" id="{91650801-8499-F774-9B69-132DBCB71870}"/>
                  </a:ext>
                </a:extLst>
              </p:cNvPr>
              <p:cNvSpPr txBox="1">
                <a:spLocks noGrp="1" noRot="1" noMove="1" noResize="1" noEditPoints="1" noAdjustHandles="1" noChangeArrowheads="1" noChangeShapeType="1"/>
              </p:cNvSpPr>
              <p:nvPr/>
            </p:nvSpPr>
            <p:spPr>
              <a:xfrm>
                <a:off x="5117934" y="4320000"/>
                <a:ext cx="1944000" cy="720000"/>
              </a:xfrm>
              <a:prstGeom prst="rect">
                <a:avLst/>
              </a:prstGeom>
              <a:solidFill>
                <a:schemeClr val="tx2"/>
              </a:solidFill>
            </p:spPr>
            <p:txBody>
              <a:bodyPr wrap="square" tIns="144000" bIns="216000" rtlCol="0" anchor="ctr" anchorCtr="0">
                <a:noAutofit/>
              </a:bodyPr>
              <a:lstStyle/>
              <a:p>
                <a:pPr algn="ctr"/>
                <a:r>
                  <a:rPr lang="sv-SE" sz="1150" b="1">
                    <a:solidFill>
                      <a:schemeClr val="bg1"/>
                    </a:solidFill>
                  </a:rPr>
                  <a:t>FÖRHANDLINGAR</a:t>
                </a:r>
              </a:p>
            </p:txBody>
          </p:sp>
          <p:sp>
            <p:nvSpPr>
              <p:cNvPr id="21" name="Rektangel 20">
                <a:extLst>
                  <a:ext uri="{FF2B5EF4-FFF2-40B4-BE49-F238E27FC236}">
                    <a16:creationId xmlns:a16="http://schemas.microsoft.com/office/drawing/2014/main" id="{A6AAA723-11F7-0407-392E-7560B630EACF}"/>
                  </a:ext>
                </a:extLst>
              </p:cNvPr>
              <p:cNvSpPr>
                <a:spLocks noGrp="1" noRot="1" noMove="1" noResize="1" noEditPoints="1" noAdjustHandles="1" noChangeArrowheads="1" noChangeShapeType="1"/>
              </p:cNvSpPr>
              <p:nvPr/>
            </p:nvSpPr>
            <p:spPr>
              <a:xfrm>
                <a:off x="5117400" y="2430000"/>
                <a:ext cx="1944000" cy="1890000"/>
              </a:xfrm>
              <a:prstGeom prst="rect">
                <a:avLst/>
              </a:prstGeom>
              <a:solidFill>
                <a:srgbClr val="C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6" name="Bildobjekt 25" descr="En bild som visar tecknad serie, Människoansikte, clipart&#10;&#10;Automatiskt genererad beskrivning">
                <a:extLst>
                  <a:ext uri="{FF2B5EF4-FFF2-40B4-BE49-F238E27FC236}">
                    <a16:creationId xmlns:a16="http://schemas.microsoft.com/office/drawing/2014/main" id="{DE5917F0-5BB3-6E5C-7196-2297EB7C918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365726" y="2658822"/>
                <a:ext cx="1440000" cy="1440000"/>
              </a:xfrm>
              <a:prstGeom prst="rect">
                <a:avLst/>
              </a:prstGeom>
            </p:spPr>
          </p:pic>
        </p:grpSp>
        <p:grpSp>
          <p:nvGrpSpPr>
            <p:cNvPr id="57" name="Grupp 56">
              <a:extLst>
                <a:ext uri="{FF2B5EF4-FFF2-40B4-BE49-F238E27FC236}">
                  <a16:creationId xmlns:a16="http://schemas.microsoft.com/office/drawing/2014/main" id="{6E094F33-5B79-5A4C-6D1B-C3B4186C547D}"/>
                </a:ext>
              </a:extLst>
            </p:cNvPr>
            <p:cNvGrpSpPr>
              <a:grpSpLocks noGrp="1" noUngrp="1" noRot="1" noMove="1" noResize="1"/>
            </p:cNvGrpSpPr>
            <p:nvPr/>
          </p:nvGrpSpPr>
          <p:grpSpPr>
            <a:xfrm>
              <a:off x="9226800" y="2430000"/>
              <a:ext cx="1945069" cy="2610000"/>
              <a:chOff x="9226800" y="2430000"/>
              <a:chExt cx="1945069" cy="2610000"/>
            </a:xfrm>
          </p:grpSpPr>
          <p:sp>
            <p:nvSpPr>
              <p:cNvPr id="12" name="textruta 11">
                <a:extLst>
                  <a:ext uri="{FF2B5EF4-FFF2-40B4-BE49-F238E27FC236}">
                    <a16:creationId xmlns:a16="http://schemas.microsoft.com/office/drawing/2014/main" id="{1AAFD8D8-A2A9-4A5E-CCF3-860CA7E38126}"/>
                  </a:ext>
                </a:extLst>
              </p:cNvPr>
              <p:cNvSpPr txBox="1">
                <a:spLocks noGrp="1" noRot="1" noMove="1" noResize="1" noEditPoints="1" noAdjustHandles="1" noChangeArrowheads="1" noChangeShapeType="1"/>
              </p:cNvSpPr>
              <p:nvPr/>
            </p:nvSpPr>
            <p:spPr>
              <a:xfrm>
                <a:off x="9227869" y="4320000"/>
                <a:ext cx="1944000" cy="720000"/>
              </a:xfrm>
              <a:prstGeom prst="rect">
                <a:avLst/>
              </a:prstGeom>
              <a:solidFill>
                <a:schemeClr val="tx2"/>
              </a:solidFill>
            </p:spPr>
            <p:txBody>
              <a:bodyPr wrap="square" tIns="144000" bIns="216000" rtlCol="0" anchor="ctr" anchorCtr="0">
                <a:noAutofit/>
              </a:bodyPr>
              <a:lstStyle/>
              <a:p>
                <a:pPr algn="ctr"/>
                <a:r>
                  <a:rPr lang="sv-SE" sz="1150" b="1">
                    <a:solidFill>
                      <a:schemeClr val="bg1"/>
                    </a:solidFill>
                  </a:rPr>
                  <a:t>NYTT AVTAL</a:t>
                </a:r>
              </a:p>
            </p:txBody>
          </p:sp>
          <p:sp>
            <p:nvSpPr>
              <p:cNvPr id="33" name="Rektangel 32">
                <a:extLst>
                  <a:ext uri="{FF2B5EF4-FFF2-40B4-BE49-F238E27FC236}">
                    <a16:creationId xmlns:a16="http://schemas.microsoft.com/office/drawing/2014/main" id="{2219A482-4BB3-7800-57C3-0EDF4EE94F9E}"/>
                  </a:ext>
                </a:extLst>
              </p:cNvPr>
              <p:cNvSpPr>
                <a:spLocks noGrp="1" noRot="1" noMove="1" noResize="1" noEditPoints="1" noAdjustHandles="1" noChangeArrowheads="1" noChangeShapeType="1"/>
              </p:cNvSpPr>
              <p:nvPr/>
            </p:nvSpPr>
            <p:spPr>
              <a:xfrm>
                <a:off x="9226800" y="2430000"/>
                <a:ext cx="1944000" cy="1890000"/>
              </a:xfrm>
              <a:prstGeom prst="rect">
                <a:avLst/>
              </a:prstGeom>
              <a:solidFill>
                <a:srgbClr val="C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objekt 36" descr="En bild som visar flaska&#10;&#10;Automatiskt genererad beskrivning">
                <a:extLst>
                  <a:ext uri="{FF2B5EF4-FFF2-40B4-BE49-F238E27FC236}">
                    <a16:creationId xmlns:a16="http://schemas.microsoft.com/office/drawing/2014/main" id="{B17CE16A-502D-90FD-8A77-0184F1CCA75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463143" y="2658822"/>
                <a:ext cx="1440000" cy="1440000"/>
              </a:xfrm>
              <a:prstGeom prst="rect">
                <a:avLst/>
              </a:prstGeom>
            </p:spPr>
          </p:pic>
        </p:grpSp>
        <p:grpSp>
          <p:nvGrpSpPr>
            <p:cNvPr id="53" name="Grupp 52">
              <a:extLst>
                <a:ext uri="{FF2B5EF4-FFF2-40B4-BE49-F238E27FC236}">
                  <a16:creationId xmlns:a16="http://schemas.microsoft.com/office/drawing/2014/main" id="{C52EB3E9-58F5-EA55-A272-E326BC2E2AFE}"/>
                </a:ext>
              </a:extLst>
            </p:cNvPr>
            <p:cNvGrpSpPr>
              <a:grpSpLocks noGrp="1" noUngrp="1" noRot="1" noMove="1" noResize="1"/>
            </p:cNvGrpSpPr>
            <p:nvPr/>
          </p:nvGrpSpPr>
          <p:grpSpPr>
            <a:xfrm>
              <a:off x="1008000" y="2430000"/>
              <a:ext cx="1944000" cy="2610000"/>
              <a:chOff x="1008000" y="2430000"/>
              <a:chExt cx="1944000" cy="2610000"/>
            </a:xfrm>
          </p:grpSpPr>
          <p:sp>
            <p:nvSpPr>
              <p:cNvPr id="3" name="textruta 2">
                <a:extLst>
                  <a:ext uri="{FF2B5EF4-FFF2-40B4-BE49-F238E27FC236}">
                    <a16:creationId xmlns:a16="http://schemas.microsoft.com/office/drawing/2014/main" id="{680AAB9A-1715-B044-BBB7-9287AFD2C38B}"/>
                  </a:ext>
                </a:extLst>
              </p:cNvPr>
              <p:cNvSpPr txBox="1">
                <a:spLocks noGrp="1" noRot="1" noMove="1" noResize="1" noEditPoints="1" noAdjustHandles="1" noChangeArrowheads="1" noChangeShapeType="1"/>
              </p:cNvSpPr>
              <p:nvPr/>
            </p:nvSpPr>
            <p:spPr>
              <a:xfrm>
                <a:off x="1008000" y="4320000"/>
                <a:ext cx="1944000" cy="720000"/>
              </a:xfrm>
              <a:prstGeom prst="rect">
                <a:avLst/>
              </a:prstGeom>
              <a:solidFill>
                <a:schemeClr val="tx2"/>
              </a:solidFill>
            </p:spPr>
            <p:txBody>
              <a:bodyPr wrap="square" tIns="144000" bIns="216000" rtlCol="0" anchor="ctr" anchorCtr="0">
                <a:noAutofit/>
              </a:bodyPr>
              <a:lstStyle/>
              <a:p>
                <a:pPr algn="ctr"/>
                <a:r>
                  <a:rPr lang="sv-SE" sz="1150" b="1">
                    <a:solidFill>
                      <a:schemeClr val="bg1"/>
                    </a:solidFill>
                  </a:rPr>
                  <a:t>AVTAL GÅR UT</a:t>
                </a:r>
              </a:p>
            </p:txBody>
          </p:sp>
          <p:sp>
            <p:nvSpPr>
              <p:cNvPr id="19" name="Rektangel 18">
                <a:extLst>
                  <a:ext uri="{FF2B5EF4-FFF2-40B4-BE49-F238E27FC236}">
                    <a16:creationId xmlns:a16="http://schemas.microsoft.com/office/drawing/2014/main" id="{9A19D94F-137C-310E-CB86-B39F6DD3A3E5}"/>
                  </a:ext>
                </a:extLst>
              </p:cNvPr>
              <p:cNvSpPr>
                <a:spLocks noGrp="1" noRot="1" noMove="1" noResize="1" noEditPoints="1" noAdjustHandles="1" noChangeArrowheads="1" noChangeShapeType="1"/>
              </p:cNvSpPr>
              <p:nvPr/>
            </p:nvSpPr>
            <p:spPr>
              <a:xfrm>
                <a:off x="1008000" y="2430000"/>
                <a:ext cx="1944000" cy="1890000"/>
              </a:xfrm>
              <a:prstGeom prst="rect">
                <a:avLst/>
              </a:prstGeom>
              <a:solidFill>
                <a:srgbClr val="C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 name="Bildobjekt 29" descr="En bild som visar skiss, rita, design&#10;&#10;Automatiskt genererad beskrivning">
                <a:extLst>
                  <a:ext uri="{FF2B5EF4-FFF2-40B4-BE49-F238E27FC236}">
                    <a16:creationId xmlns:a16="http://schemas.microsoft.com/office/drawing/2014/main" id="{03BB768B-63F1-E0F8-2641-991F2BF19FB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253548" y="2648548"/>
                <a:ext cx="1440000" cy="1440000"/>
              </a:xfrm>
              <a:prstGeom prst="rect">
                <a:avLst/>
              </a:prstGeom>
            </p:spPr>
          </p:pic>
          <p:grpSp>
            <p:nvGrpSpPr>
              <p:cNvPr id="43" name="Grupp 42">
                <a:extLst>
                  <a:ext uri="{FF2B5EF4-FFF2-40B4-BE49-F238E27FC236}">
                    <a16:creationId xmlns:a16="http://schemas.microsoft.com/office/drawing/2014/main" id="{5DCE7E49-B15C-C1C7-FB94-7C22A13F0172}"/>
                  </a:ext>
                </a:extLst>
              </p:cNvPr>
              <p:cNvGrpSpPr>
                <a:grpSpLocks noGrp="1" noUngrp="1" noRot="1" noMove="1" noResize="1"/>
              </p:cNvGrpSpPr>
              <p:nvPr/>
            </p:nvGrpSpPr>
            <p:grpSpPr>
              <a:xfrm>
                <a:off x="1592999" y="3012431"/>
                <a:ext cx="720001" cy="720000"/>
                <a:chOff x="2541032" y="1107425"/>
                <a:chExt cx="720001" cy="720000"/>
              </a:xfrm>
            </p:grpSpPr>
            <p:cxnSp>
              <p:nvCxnSpPr>
                <p:cNvPr id="41" name="Rak koppling 40">
                  <a:extLst>
                    <a:ext uri="{FF2B5EF4-FFF2-40B4-BE49-F238E27FC236}">
                      <a16:creationId xmlns:a16="http://schemas.microsoft.com/office/drawing/2014/main" id="{EAB038F2-43C9-F273-74A3-68A8421D819C}"/>
                    </a:ext>
                  </a:extLst>
                </p:cNvPr>
                <p:cNvCxnSpPr>
                  <a:cxnSpLocks noGrp="1" noRot="1" noMove="1" noResize="1" noEditPoints="1" noAdjustHandles="1" noChangeArrowheads="1" noChangeShapeType="1"/>
                </p:cNvCxnSpPr>
                <p:nvPr/>
              </p:nvCxnSpPr>
              <p:spPr>
                <a:xfrm>
                  <a:off x="2541032" y="1107425"/>
                  <a:ext cx="720000" cy="720000"/>
                </a:xfrm>
                <a:prstGeom prst="line">
                  <a:avLst/>
                </a:prstGeom>
                <a:ln w="38100">
                  <a:solidFill>
                    <a:schemeClr val="tx2"/>
                  </a:solidFill>
                </a:ln>
              </p:spPr>
              <p:style>
                <a:lnRef idx="2">
                  <a:schemeClr val="accent3"/>
                </a:lnRef>
                <a:fillRef idx="0">
                  <a:schemeClr val="accent3"/>
                </a:fillRef>
                <a:effectRef idx="1">
                  <a:schemeClr val="accent3"/>
                </a:effectRef>
                <a:fontRef idx="minor">
                  <a:schemeClr val="tx1"/>
                </a:fontRef>
              </p:style>
            </p:cxnSp>
            <p:cxnSp>
              <p:nvCxnSpPr>
                <p:cNvPr id="42" name="Rak koppling 41">
                  <a:extLst>
                    <a:ext uri="{FF2B5EF4-FFF2-40B4-BE49-F238E27FC236}">
                      <a16:creationId xmlns:a16="http://schemas.microsoft.com/office/drawing/2014/main" id="{1F6814D2-1065-1B4B-22AD-2604B04054F5}"/>
                    </a:ext>
                  </a:extLst>
                </p:cNvPr>
                <p:cNvCxnSpPr>
                  <a:cxnSpLocks noGrp="1" noRot="1" noMove="1" noResize="1" noEditPoints="1" noAdjustHandles="1" noChangeArrowheads="1" noChangeShapeType="1"/>
                </p:cNvCxnSpPr>
                <p:nvPr/>
              </p:nvCxnSpPr>
              <p:spPr>
                <a:xfrm flipH="1">
                  <a:off x="2541033" y="1107425"/>
                  <a:ext cx="720000" cy="720000"/>
                </a:xfrm>
                <a:prstGeom prst="line">
                  <a:avLst/>
                </a:prstGeom>
                <a:ln w="38100">
                  <a:solidFill>
                    <a:schemeClr val="tx2"/>
                  </a:solidFill>
                </a:ln>
              </p:spPr>
              <p:style>
                <a:lnRef idx="2">
                  <a:schemeClr val="accent3"/>
                </a:lnRef>
                <a:fillRef idx="0">
                  <a:schemeClr val="accent3"/>
                </a:fillRef>
                <a:effectRef idx="1">
                  <a:schemeClr val="accent3"/>
                </a:effectRef>
                <a:fontRef idx="minor">
                  <a:schemeClr val="tx1"/>
                </a:fontRef>
              </p:style>
            </p:cxnSp>
          </p:grpSp>
        </p:grpSp>
        <p:grpSp>
          <p:nvGrpSpPr>
            <p:cNvPr id="54" name="Grupp 53">
              <a:extLst>
                <a:ext uri="{FF2B5EF4-FFF2-40B4-BE49-F238E27FC236}">
                  <a16:creationId xmlns:a16="http://schemas.microsoft.com/office/drawing/2014/main" id="{DCA15797-98FA-2354-D776-95967E74C2A7}"/>
                </a:ext>
              </a:extLst>
            </p:cNvPr>
            <p:cNvGrpSpPr>
              <a:grpSpLocks noGrp="1" noUngrp="1" noRot="1" noMove="1" noResize="1"/>
            </p:cNvGrpSpPr>
            <p:nvPr/>
          </p:nvGrpSpPr>
          <p:grpSpPr>
            <a:xfrm>
              <a:off x="3062700" y="2430000"/>
              <a:ext cx="1944267" cy="2610000"/>
              <a:chOff x="3062700" y="2430000"/>
              <a:chExt cx="1944267" cy="2610000"/>
            </a:xfrm>
          </p:grpSpPr>
          <p:sp>
            <p:nvSpPr>
              <p:cNvPr id="6" name="textruta 5">
                <a:extLst>
                  <a:ext uri="{FF2B5EF4-FFF2-40B4-BE49-F238E27FC236}">
                    <a16:creationId xmlns:a16="http://schemas.microsoft.com/office/drawing/2014/main" id="{CCF4DF5F-F59C-C9DB-14E6-59E44835A68D}"/>
                  </a:ext>
                </a:extLst>
              </p:cNvPr>
              <p:cNvSpPr txBox="1">
                <a:spLocks noGrp="1" noRot="1" noMove="1" noResize="1" noEditPoints="1" noAdjustHandles="1" noChangeArrowheads="1" noChangeShapeType="1"/>
              </p:cNvSpPr>
              <p:nvPr/>
            </p:nvSpPr>
            <p:spPr>
              <a:xfrm>
                <a:off x="3062967" y="4320000"/>
                <a:ext cx="1944000" cy="720000"/>
              </a:xfrm>
              <a:prstGeom prst="rect">
                <a:avLst/>
              </a:prstGeom>
              <a:solidFill>
                <a:srgbClr val="61AB4C"/>
              </a:solidFill>
            </p:spPr>
            <p:txBody>
              <a:bodyPr wrap="square" tIns="144000" bIns="216000" rtlCol="0" anchor="ctr" anchorCtr="0">
                <a:noAutofit/>
              </a:bodyPr>
              <a:lstStyle/>
              <a:p>
                <a:pPr algn="ctr"/>
                <a:r>
                  <a:rPr lang="sv-SE" sz="1150" b="1">
                    <a:solidFill>
                      <a:schemeClr val="bg1"/>
                    </a:solidFill>
                  </a:rPr>
                  <a:t>AVTALSRÖRELSE</a:t>
                </a:r>
              </a:p>
            </p:txBody>
          </p:sp>
          <p:sp>
            <p:nvSpPr>
              <p:cNvPr id="20" name="Rektangel 19">
                <a:extLst>
                  <a:ext uri="{FF2B5EF4-FFF2-40B4-BE49-F238E27FC236}">
                    <a16:creationId xmlns:a16="http://schemas.microsoft.com/office/drawing/2014/main" id="{6828A14F-E6F5-CCA5-B517-BE9D68DFF82F}"/>
                  </a:ext>
                </a:extLst>
              </p:cNvPr>
              <p:cNvSpPr>
                <a:spLocks noGrp="1" noRot="1" noMove="1" noResize="1" noEditPoints="1" noAdjustHandles="1" noChangeArrowheads="1" noChangeShapeType="1"/>
              </p:cNvSpPr>
              <p:nvPr/>
            </p:nvSpPr>
            <p:spPr>
              <a:xfrm>
                <a:off x="3062700" y="2430000"/>
                <a:ext cx="1944000" cy="1890000"/>
              </a:xfrm>
              <a:prstGeom prst="rect">
                <a:avLst/>
              </a:prstGeom>
              <a:solidFill>
                <a:srgbClr val="D7E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5" name="Bildobjekt 44" descr="En bild som visar Grafik, Teckensnitt, logotyp, design&#10;&#10;Automatiskt genererad beskrivning">
                <a:extLst>
                  <a:ext uri="{FF2B5EF4-FFF2-40B4-BE49-F238E27FC236}">
                    <a16:creationId xmlns:a16="http://schemas.microsoft.com/office/drawing/2014/main" id="{C821F4A8-1290-D450-F044-F603F8A5357E}"/>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34853" t="23952" r="34781" b="23842"/>
              <a:stretch/>
            </p:blipFill>
            <p:spPr>
              <a:xfrm>
                <a:off x="3189682" y="2658822"/>
                <a:ext cx="1675203" cy="1440000"/>
              </a:xfrm>
              <a:prstGeom prst="rect">
                <a:avLst/>
              </a:prstGeom>
            </p:spPr>
          </p:pic>
        </p:grpSp>
        <p:grpSp>
          <p:nvGrpSpPr>
            <p:cNvPr id="56" name="Grupp 55">
              <a:extLst>
                <a:ext uri="{FF2B5EF4-FFF2-40B4-BE49-F238E27FC236}">
                  <a16:creationId xmlns:a16="http://schemas.microsoft.com/office/drawing/2014/main" id="{0F5CC9D2-85EC-B449-F039-D9EAC9A96448}"/>
                </a:ext>
              </a:extLst>
            </p:cNvPr>
            <p:cNvGrpSpPr>
              <a:grpSpLocks noGrp="1" noUngrp="1" noRot="1" noMove="1" noResize="1"/>
            </p:cNvGrpSpPr>
            <p:nvPr/>
          </p:nvGrpSpPr>
          <p:grpSpPr>
            <a:xfrm>
              <a:off x="7172100" y="2430000"/>
              <a:ext cx="1944801" cy="2610000"/>
              <a:chOff x="7172100" y="2430000"/>
              <a:chExt cx="1944801" cy="2610000"/>
            </a:xfrm>
          </p:grpSpPr>
          <p:sp>
            <p:nvSpPr>
              <p:cNvPr id="9" name="textruta 8">
                <a:extLst>
                  <a:ext uri="{FF2B5EF4-FFF2-40B4-BE49-F238E27FC236}">
                    <a16:creationId xmlns:a16="http://schemas.microsoft.com/office/drawing/2014/main" id="{98F7B2EB-2E04-E52F-F6EB-8E085C0E3C9A}"/>
                  </a:ext>
                </a:extLst>
              </p:cNvPr>
              <p:cNvSpPr txBox="1">
                <a:spLocks noGrp="1" noRot="1" noMove="1" noResize="1" noEditPoints="1" noAdjustHandles="1" noChangeArrowheads="1" noChangeShapeType="1"/>
              </p:cNvSpPr>
              <p:nvPr/>
            </p:nvSpPr>
            <p:spPr>
              <a:xfrm>
                <a:off x="7172901" y="4320000"/>
                <a:ext cx="1944000" cy="720000"/>
              </a:xfrm>
              <a:prstGeom prst="rect">
                <a:avLst/>
              </a:prstGeom>
              <a:solidFill>
                <a:schemeClr val="tx2"/>
              </a:solidFill>
            </p:spPr>
            <p:txBody>
              <a:bodyPr wrap="square" tIns="144000" bIns="216000" rtlCol="0" anchor="ctr" anchorCtr="0">
                <a:noAutofit/>
              </a:bodyPr>
              <a:lstStyle/>
              <a:p>
                <a:pPr algn="ctr"/>
                <a:r>
                  <a:rPr lang="sv-SE" sz="1150" b="1">
                    <a:solidFill>
                      <a:schemeClr val="bg1"/>
                    </a:solidFill>
                  </a:rPr>
                  <a:t>EVENTUELLA KONFLIKTÅTGÄRDER</a:t>
                </a:r>
              </a:p>
            </p:txBody>
          </p:sp>
          <p:sp>
            <p:nvSpPr>
              <p:cNvPr id="22" name="Rektangel 21">
                <a:extLst>
                  <a:ext uri="{FF2B5EF4-FFF2-40B4-BE49-F238E27FC236}">
                    <a16:creationId xmlns:a16="http://schemas.microsoft.com/office/drawing/2014/main" id="{66C13C8F-1051-6F96-6E50-DAEAE57FED70}"/>
                  </a:ext>
                </a:extLst>
              </p:cNvPr>
              <p:cNvSpPr>
                <a:spLocks noGrp="1" noRot="1" noMove="1" noResize="1" noEditPoints="1" noAdjustHandles="1" noChangeArrowheads="1" noChangeShapeType="1"/>
              </p:cNvSpPr>
              <p:nvPr/>
            </p:nvSpPr>
            <p:spPr>
              <a:xfrm>
                <a:off x="7172100" y="2430000"/>
                <a:ext cx="1944000" cy="1890000"/>
              </a:xfrm>
              <a:prstGeom prst="rect">
                <a:avLst/>
              </a:prstGeom>
              <a:solidFill>
                <a:srgbClr val="C9CF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9" name="Bildobjekt 48" descr="En bild som visar cirkel, tecknad serie, design&#10;&#10;Automatiskt genererad beskrivning">
                <a:extLst>
                  <a:ext uri="{FF2B5EF4-FFF2-40B4-BE49-F238E27FC236}">
                    <a16:creationId xmlns:a16="http://schemas.microsoft.com/office/drawing/2014/main" id="{75AFEBDB-DACC-F6A4-A2E6-B342CBFB354B}"/>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7419559" y="2658822"/>
                <a:ext cx="1440000" cy="1440000"/>
              </a:xfrm>
              <a:prstGeom prst="rect">
                <a:avLst/>
              </a:prstGeom>
            </p:spPr>
          </p:pic>
        </p:grpSp>
        <p:sp>
          <p:nvSpPr>
            <p:cNvPr id="17" name="Pil: höger 16">
              <a:extLst>
                <a:ext uri="{FF2B5EF4-FFF2-40B4-BE49-F238E27FC236}">
                  <a16:creationId xmlns:a16="http://schemas.microsoft.com/office/drawing/2014/main" id="{B50A6D73-8CAA-2F43-78E7-218F5112C043}"/>
                </a:ext>
              </a:extLst>
            </p:cNvPr>
            <p:cNvSpPr>
              <a:spLocks noGrp="1" noRot="1" noMove="1" noResize="1" noEditPoints="1" noAdjustHandles="1" noChangeArrowheads="1" noChangeShapeType="1"/>
            </p:cNvSpPr>
            <p:nvPr/>
          </p:nvSpPr>
          <p:spPr>
            <a:xfrm>
              <a:off x="4948275" y="4518000"/>
              <a:ext cx="288000" cy="360000"/>
            </a:xfrm>
            <a:prstGeom prst="rightArrow">
              <a:avLst/>
            </a:prstGeom>
            <a:solidFill>
              <a:srgbClr val="61AB4C"/>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höger 17">
              <a:extLst>
                <a:ext uri="{FF2B5EF4-FFF2-40B4-BE49-F238E27FC236}">
                  <a16:creationId xmlns:a16="http://schemas.microsoft.com/office/drawing/2014/main" id="{769D0906-11D8-F19E-265B-538E624EE3A8}"/>
                </a:ext>
              </a:extLst>
            </p:cNvPr>
            <p:cNvSpPr>
              <a:spLocks noGrp="1" noRot="1" noMove="1" noResize="1" noEditPoints="1" noAdjustHandles="1" noChangeArrowheads="1" noChangeShapeType="1"/>
            </p:cNvSpPr>
            <p:nvPr/>
          </p:nvSpPr>
          <p:spPr>
            <a:xfrm>
              <a:off x="7005142" y="4518000"/>
              <a:ext cx="288000" cy="360000"/>
            </a:xfrm>
            <a:prstGeom prst="rightArrow">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Pil: höger 33">
              <a:extLst>
                <a:ext uri="{FF2B5EF4-FFF2-40B4-BE49-F238E27FC236}">
                  <a16:creationId xmlns:a16="http://schemas.microsoft.com/office/drawing/2014/main" id="{CB65F6E7-9960-32F0-4E66-6F1984AC41AD}"/>
                </a:ext>
              </a:extLst>
            </p:cNvPr>
            <p:cNvSpPr>
              <a:spLocks noGrp="1" noRot="1" noMove="1" noResize="1" noEditPoints="1" noAdjustHandles="1" noChangeArrowheads="1" noChangeShapeType="1"/>
            </p:cNvSpPr>
            <p:nvPr/>
          </p:nvSpPr>
          <p:spPr>
            <a:xfrm>
              <a:off x="9062009" y="4518000"/>
              <a:ext cx="288000" cy="360000"/>
            </a:xfrm>
            <a:prstGeom prst="rightArrow">
              <a:avLst/>
            </a:prstGeom>
            <a:solidFill>
              <a:schemeClr val="tx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Pil: höger 15">
              <a:extLst>
                <a:ext uri="{FF2B5EF4-FFF2-40B4-BE49-F238E27FC236}">
                  <a16:creationId xmlns:a16="http://schemas.microsoft.com/office/drawing/2014/main" id="{6B4C69F4-A0B7-2787-BD63-E308B587E6B6}"/>
                </a:ext>
              </a:extLst>
            </p:cNvPr>
            <p:cNvSpPr>
              <a:spLocks noGrp="1" noRot="1" noMove="1" noResize="1" noEditPoints="1" noAdjustHandles="1" noChangeArrowheads="1" noChangeShapeType="1"/>
            </p:cNvSpPr>
            <p:nvPr/>
          </p:nvSpPr>
          <p:spPr>
            <a:xfrm>
              <a:off x="2891408" y="4518000"/>
              <a:ext cx="288000" cy="360000"/>
            </a:xfrm>
            <a:prstGeom prst="rightArrow">
              <a:avLst/>
            </a:prstGeom>
            <a:solidFill>
              <a:srgbClr val="61AB4C"/>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211E8455-42C0-031C-E34B-6502DF7ED9B8}"/>
                </a:ext>
              </a:extLst>
            </p:cNvPr>
            <p:cNvSpPr txBox="1">
              <a:spLocks noGrp="1" noRot="1" noMove="1" noResize="1" noEditPoints="1" noAdjustHandles="1" noChangeArrowheads="1" noChangeShapeType="1"/>
            </p:cNvSpPr>
            <p:nvPr/>
          </p:nvSpPr>
          <p:spPr>
            <a:xfrm>
              <a:off x="8715445" y="4968000"/>
              <a:ext cx="909743" cy="493520"/>
            </a:xfrm>
            <a:prstGeom prst="rect">
              <a:avLst/>
            </a:prstGeom>
            <a:solidFill>
              <a:srgbClr val="D7EAD2"/>
            </a:solidFill>
            <a:ln w="6350">
              <a:noFill/>
            </a:ln>
            <a:effectLst/>
          </p:spPr>
          <p:txBody>
            <a:bodyPr wrap="square" tIns="90000" bIns="90000" rtlCol="0" anchor="ctr" anchorCtr="0">
              <a:noAutofit/>
            </a:bodyPr>
            <a:lstStyle/>
            <a:p>
              <a:pPr algn="ctr"/>
              <a:r>
                <a:rPr lang="sv-SE" sz="1050" b="1">
                  <a:solidFill>
                    <a:schemeClr val="tx2"/>
                  </a:solidFill>
                </a:rPr>
                <a:t>Eventuell medling</a:t>
              </a:r>
            </a:p>
          </p:txBody>
        </p:sp>
        <p:sp>
          <p:nvSpPr>
            <p:cNvPr id="46" name="textruta 45">
              <a:extLst>
                <a:ext uri="{FF2B5EF4-FFF2-40B4-BE49-F238E27FC236}">
                  <a16:creationId xmlns:a16="http://schemas.microsoft.com/office/drawing/2014/main" id="{0B5EB7AE-675E-9C91-88FE-0CF3FC2EF34F}"/>
                </a:ext>
              </a:extLst>
            </p:cNvPr>
            <p:cNvSpPr txBox="1">
              <a:spLocks noGrp="1" noRot="1" noMove="1" noResize="1" noEditPoints="1" noAdjustHandles="1" noChangeArrowheads="1" noChangeShapeType="1"/>
            </p:cNvSpPr>
            <p:nvPr/>
          </p:nvSpPr>
          <p:spPr>
            <a:xfrm>
              <a:off x="6663077" y="4968000"/>
              <a:ext cx="909743" cy="493520"/>
            </a:xfrm>
            <a:prstGeom prst="rect">
              <a:avLst/>
            </a:prstGeom>
            <a:solidFill>
              <a:srgbClr val="D7EAD2"/>
            </a:solidFill>
            <a:ln w="6350">
              <a:noFill/>
            </a:ln>
            <a:effectLst/>
          </p:spPr>
          <p:txBody>
            <a:bodyPr wrap="square" tIns="90000" bIns="90000" rtlCol="0" anchor="ctr" anchorCtr="0">
              <a:noAutofit/>
            </a:bodyPr>
            <a:lstStyle/>
            <a:p>
              <a:pPr algn="ctr"/>
              <a:r>
                <a:rPr lang="sv-SE" sz="1050" b="1">
                  <a:solidFill>
                    <a:schemeClr val="tx2"/>
                  </a:solidFill>
                </a:rPr>
                <a:t>Eventuell medling</a:t>
              </a:r>
            </a:p>
          </p:txBody>
        </p:sp>
        <p:sp>
          <p:nvSpPr>
            <p:cNvPr id="23" name="textruta 22">
              <a:extLst>
                <a:ext uri="{FF2B5EF4-FFF2-40B4-BE49-F238E27FC236}">
                  <a16:creationId xmlns:a16="http://schemas.microsoft.com/office/drawing/2014/main" id="{231B0349-7F13-C1D8-0C77-B6F15CA83E2B}"/>
                </a:ext>
              </a:extLst>
            </p:cNvPr>
            <p:cNvSpPr txBox="1">
              <a:spLocks noGrp="1" noRot="1" noMove="1" noResize="1" noEditPoints="1" noAdjustHandles="1" noChangeArrowheads="1" noChangeShapeType="1"/>
            </p:cNvSpPr>
            <p:nvPr/>
          </p:nvSpPr>
          <p:spPr>
            <a:xfrm>
              <a:off x="4604144" y="4968000"/>
              <a:ext cx="909743" cy="493520"/>
            </a:xfrm>
            <a:prstGeom prst="rect">
              <a:avLst/>
            </a:prstGeom>
            <a:solidFill>
              <a:srgbClr val="D7EAD2"/>
            </a:solidFill>
            <a:ln w="6350">
              <a:noFill/>
            </a:ln>
            <a:effectLst/>
          </p:spPr>
          <p:txBody>
            <a:bodyPr wrap="square" tIns="90000" bIns="90000" rtlCol="0" anchor="ctr" anchorCtr="0">
              <a:noAutofit/>
            </a:bodyPr>
            <a:lstStyle/>
            <a:p>
              <a:pPr algn="ctr"/>
              <a:r>
                <a:rPr lang="sv-SE" sz="1050" b="1">
                  <a:solidFill>
                    <a:schemeClr val="tx2"/>
                  </a:solidFill>
                </a:rPr>
                <a:t>Eventuell medling</a:t>
              </a:r>
            </a:p>
          </p:txBody>
        </p:sp>
      </p:grpSp>
    </p:spTree>
    <p:extLst>
      <p:ext uri="{BB962C8B-B14F-4D97-AF65-F5344CB8AC3E}">
        <p14:creationId xmlns:p14="http://schemas.microsoft.com/office/powerpoint/2010/main" val="306240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56980F-A4CF-498C-CEAA-CA11924997DC}"/>
              </a:ext>
            </a:extLst>
          </p:cNvPr>
          <p:cNvSpPr>
            <a:spLocks noGrp="1"/>
          </p:cNvSpPr>
          <p:nvPr>
            <p:ph type="title"/>
          </p:nvPr>
        </p:nvSpPr>
        <p:spPr>
          <a:xfrm>
            <a:off x="5872800" y="2152202"/>
            <a:ext cx="4922331" cy="1494177"/>
          </a:xfrm>
        </p:spPr>
        <p:txBody>
          <a:bodyPr/>
          <a:lstStyle/>
          <a:p>
            <a:r>
              <a:rPr lang="sv-SE"/>
              <a:t>Vilka intressen finns?</a:t>
            </a:r>
            <a:br>
              <a:rPr lang="sv-SE"/>
            </a:br>
            <a:endParaRPr lang="sv-SE"/>
          </a:p>
        </p:txBody>
      </p:sp>
      <p:sp>
        <p:nvSpPr>
          <p:cNvPr id="6" name="Text Placeholder 3">
            <a:extLst>
              <a:ext uri="{FF2B5EF4-FFF2-40B4-BE49-F238E27FC236}">
                <a16:creationId xmlns:a16="http://schemas.microsoft.com/office/drawing/2014/main" id="{879625EE-5888-314D-3F05-EAB90E18840A}"/>
              </a:ext>
            </a:extLst>
          </p:cNvPr>
          <p:cNvSpPr txBox="1">
            <a:spLocks/>
          </p:cNvSpPr>
          <p:nvPr/>
        </p:nvSpPr>
        <p:spPr>
          <a:xfrm>
            <a:off x="5866681" y="2900077"/>
            <a:ext cx="5575300" cy="174145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a:solidFill>
                  <a:schemeClr val="bg1"/>
                </a:solidFill>
              </a:rPr>
              <a:t>När två parter sätter sig vid ett förhandlingsbord finns det alltid två olika intressen och mål med hur förhandlingen ska sluta!</a:t>
            </a:r>
            <a:endParaRPr lang="sv-SE" sz="2000">
              <a:solidFill>
                <a:schemeClr val="bg1"/>
              </a:solidFill>
              <a:cs typeface="Arial"/>
            </a:endParaRPr>
          </a:p>
        </p:txBody>
      </p:sp>
      <p:pic>
        <p:nvPicPr>
          <p:cNvPr id="7" name="Bildobjekt 6" descr="En bild som visar clipart, illustration, tecknad serie&#10;&#10;Automatiskt genererad beskrivning">
            <a:extLst>
              <a:ext uri="{FF2B5EF4-FFF2-40B4-BE49-F238E27FC236}">
                <a16:creationId xmlns:a16="http://schemas.microsoft.com/office/drawing/2014/main" id="{A723446C-D995-6C7E-831A-B5B60E52787C}"/>
              </a:ext>
            </a:extLst>
          </p:cNvPr>
          <p:cNvPicPr>
            <a:picLocks noChangeAspect="1"/>
          </p:cNvPicPr>
          <p:nvPr/>
        </p:nvPicPr>
        <p:blipFill>
          <a:blip r:embed="rId3"/>
          <a:stretch>
            <a:fillRect/>
          </a:stretch>
        </p:blipFill>
        <p:spPr>
          <a:xfrm>
            <a:off x="1427670" y="1337094"/>
            <a:ext cx="3683481" cy="3712236"/>
          </a:xfrm>
          <a:prstGeom prst="rect">
            <a:avLst/>
          </a:prstGeom>
        </p:spPr>
      </p:pic>
    </p:spTree>
    <p:extLst>
      <p:ext uri="{BB962C8B-B14F-4D97-AF65-F5344CB8AC3E}">
        <p14:creationId xmlns:p14="http://schemas.microsoft.com/office/powerpoint/2010/main" val="231891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FC8CE5-B2C8-37BA-96E7-F358407329B3}"/>
              </a:ext>
            </a:extLst>
          </p:cNvPr>
          <p:cNvSpPr>
            <a:spLocks noGrp="1"/>
          </p:cNvSpPr>
          <p:nvPr>
            <p:ph type="title"/>
          </p:nvPr>
        </p:nvSpPr>
        <p:spPr>
          <a:xfrm>
            <a:off x="1243914" y="693575"/>
            <a:ext cx="9424087" cy="1325563"/>
          </a:xfrm>
        </p:spPr>
        <p:txBody>
          <a:bodyPr anchor="ctr">
            <a:normAutofit/>
          </a:bodyPr>
          <a:lstStyle/>
          <a:p>
            <a:r>
              <a:rPr lang="sv-SE" sz="2800"/>
              <a:t>Tidigare förhandlingsframgångar!</a:t>
            </a:r>
          </a:p>
        </p:txBody>
      </p:sp>
      <p:pic>
        <p:nvPicPr>
          <p:cNvPr id="3" name="Bildobjekt 2" descr="nyckel">
            <a:extLst>
              <a:ext uri="{FF2B5EF4-FFF2-40B4-BE49-F238E27FC236}">
                <a16:creationId xmlns:a16="http://schemas.microsoft.com/office/drawing/2014/main" id="{7B13020B-0415-62B1-C92F-48E1D7B6D387}"/>
              </a:ext>
            </a:extLst>
          </p:cNvPr>
          <p:cNvPicPr>
            <a:picLocks noChangeAspect="1"/>
          </p:cNvPicPr>
          <p:nvPr/>
        </p:nvPicPr>
        <p:blipFill>
          <a:blip r:embed="rId3"/>
          <a:stretch>
            <a:fillRect/>
          </a:stretch>
        </p:blipFill>
        <p:spPr>
          <a:xfrm>
            <a:off x="2711571" y="2017105"/>
            <a:ext cx="6768857" cy="4146506"/>
          </a:xfrm>
          <a:prstGeom prst="rect">
            <a:avLst/>
          </a:prstGeom>
        </p:spPr>
      </p:pic>
    </p:spTree>
    <p:extLst>
      <p:ext uri="{BB962C8B-B14F-4D97-AF65-F5344CB8AC3E}">
        <p14:creationId xmlns:p14="http://schemas.microsoft.com/office/powerpoint/2010/main" val="51578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87FD74-00C8-F70A-937D-4F3E57B63712}"/>
              </a:ext>
            </a:extLst>
          </p:cNvPr>
          <p:cNvSpPr>
            <a:spLocks noGrp="1"/>
          </p:cNvSpPr>
          <p:nvPr>
            <p:ph type="title"/>
          </p:nvPr>
        </p:nvSpPr>
        <p:spPr>
          <a:xfrm>
            <a:off x="6099711" y="1439650"/>
            <a:ext cx="5575300" cy="1000604"/>
          </a:xfrm>
        </p:spPr>
        <p:txBody>
          <a:bodyPr/>
          <a:lstStyle/>
          <a:p>
            <a:r>
              <a:rPr lang="sv-SE"/>
              <a:t>Hur når vi framgång?</a:t>
            </a:r>
          </a:p>
        </p:txBody>
      </p:sp>
      <p:sp>
        <p:nvSpPr>
          <p:cNvPr id="4" name="Platshållare för text 3">
            <a:extLst>
              <a:ext uri="{FF2B5EF4-FFF2-40B4-BE49-F238E27FC236}">
                <a16:creationId xmlns:a16="http://schemas.microsoft.com/office/drawing/2014/main" id="{099ADE49-F1F8-3884-8AB4-4051ED0D6675}"/>
              </a:ext>
            </a:extLst>
          </p:cNvPr>
          <p:cNvSpPr>
            <a:spLocks noGrp="1"/>
          </p:cNvSpPr>
          <p:nvPr>
            <p:ph type="body" sz="quarter" idx="16"/>
          </p:nvPr>
        </p:nvSpPr>
        <p:spPr>
          <a:xfrm>
            <a:off x="6099941" y="2925263"/>
            <a:ext cx="5575300" cy="1246922"/>
          </a:xfrm>
        </p:spPr>
        <p:txBody>
          <a:bodyPr lIns="91440" tIns="45720" rIns="91440" bIns="45720" anchor="t"/>
          <a:lstStyle/>
          <a:p>
            <a:r>
              <a:rPr lang="sv-SE">
                <a:solidFill>
                  <a:srgbClr val="FFFFFF"/>
                </a:solidFill>
                <a:cs typeface="Arial"/>
              </a:rPr>
              <a:t>Vilken roll har du som medlem, i att Vårdförbundet lyckas i en förhandling om våra villkor?</a:t>
            </a:r>
            <a:endParaRPr lang="sv-SE"/>
          </a:p>
        </p:txBody>
      </p:sp>
      <p:pic>
        <p:nvPicPr>
          <p:cNvPr id="7" name="Bildobjekt 6" descr="En bild som visar text, skiss, rita, träd&#10;&#10;Automatiskt genererad beskrivning">
            <a:extLst>
              <a:ext uri="{FF2B5EF4-FFF2-40B4-BE49-F238E27FC236}">
                <a16:creationId xmlns:a16="http://schemas.microsoft.com/office/drawing/2014/main" id="{91B35CF9-DB65-8C52-93CD-2C89E11C6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589" y="1441445"/>
            <a:ext cx="4680000" cy="3839727"/>
          </a:xfrm>
          <a:prstGeom prst="rect">
            <a:avLst/>
          </a:prstGeom>
          <a:noFill/>
        </p:spPr>
      </p:pic>
    </p:spTree>
    <p:extLst>
      <p:ext uri="{BB962C8B-B14F-4D97-AF65-F5344CB8AC3E}">
        <p14:creationId xmlns:p14="http://schemas.microsoft.com/office/powerpoint/2010/main" val="1817850619"/>
      </p:ext>
    </p:extLst>
  </p:cSld>
  <p:clrMapOvr>
    <a:masterClrMapping/>
  </p:clrMapOvr>
</p:sld>
</file>

<file path=ppt/theme/theme1.xml><?xml version="1.0" encoding="utf-8"?>
<a:theme xmlns:a="http://schemas.openxmlformats.org/drawingml/2006/main" name="Vårdförbundet">
  <a:themeElements>
    <a:clrScheme name="VF PP">
      <a:dk1>
        <a:srgbClr val="1E2D4B"/>
      </a:dk1>
      <a:lt1>
        <a:srgbClr val="FFFFFF"/>
      </a:lt1>
      <a:dk2>
        <a:srgbClr val="263E8A"/>
      </a:dk2>
      <a:lt2>
        <a:srgbClr val="FFFFFF"/>
      </a:lt2>
      <a:accent1>
        <a:srgbClr val="263E8A"/>
      </a:accent1>
      <a:accent2>
        <a:srgbClr val="F7D8D8"/>
      </a:accent2>
      <a:accent3>
        <a:srgbClr val="E06464"/>
      </a:accent3>
      <a:accent4>
        <a:srgbClr val="9B9C9F"/>
      </a:accent4>
      <a:accent5>
        <a:srgbClr val="C0B685"/>
      </a:accent5>
      <a:accent6>
        <a:srgbClr val="F3D131"/>
      </a:accent6>
      <a:hlink>
        <a:srgbClr val="0563C1"/>
      </a:hlink>
      <a:folHlink>
        <a:srgbClr val="954F72"/>
      </a:folHlink>
    </a:clrScheme>
    <a:fontScheme name="Vårdförbund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F_mall.potx" id="{63033E8F-BC71-4ED5-9B2F-9957D8FDCC00}" vid="{9E53FE0E-4FC8-42F7-AF22-30D250AAB5BB}"/>
    </a:ext>
  </a:extLst>
</a:theme>
</file>

<file path=ppt/theme/theme2.xml><?xml version="1.0" encoding="utf-8"?>
<a:theme xmlns:a="http://schemas.openxmlformats.org/drawingml/2006/main" name="1_Office-tema">
  <a:themeElements>
    <a:clrScheme name="Anpassat 14">
      <a:dk1>
        <a:srgbClr val="1E2D4B"/>
      </a:dk1>
      <a:lt1>
        <a:srgbClr val="FFFFFF"/>
      </a:lt1>
      <a:dk2>
        <a:srgbClr val="263E8A"/>
      </a:dk2>
      <a:lt2>
        <a:srgbClr val="FFFFFF"/>
      </a:lt2>
      <a:accent1>
        <a:srgbClr val="263E8A"/>
      </a:accent1>
      <a:accent2>
        <a:srgbClr val="FADBE5"/>
      </a:accent2>
      <a:accent3>
        <a:srgbClr val="E06464"/>
      </a:accent3>
      <a:accent4>
        <a:srgbClr val="FFC000"/>
      </a:accent4>
      <a:accent5>
        <a:srgbClr val="5B9BD5"/>
      </a:accent5>
      <a:accent6>
        <a:srgbClr val="70AD47"/>
      </a:accent6>
      <a:hlink>
        <a:srgbClr val="0563C1"/>
      </a:hlink>
      <a:folHlink>
        <a:srgbClr val="954F72"/>
      </a:folHlink>
    </a:clrScheme>
    <a:fontScheme name="Vårdförbunde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F_mall - kopia.pptx" id="{0C5AE5DB-3CB4-43DB-9545-0FE8BE2D2F40}" vid="{B7A8EC3A-BFF7-473C-A765-2D1145C1B10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67C55175BD2E2469E0B5A3D6432DE4C" ma:contentTypeVersion="14" ma:contentTypeDescription="Skapa ett nytt dokument." ma:contentTypeScope="" ma:versionID="47272558157fc944614fca7abbf727f5">
  <xsd:schema xmlns:xsd="http://www.w3.org/2001/XMLSchema" xmlns:xs="http://www.w3.org/2001/XMLSchema" xmlns:p="http://schemas.microsoft.com/office/2006/metadata/properties" xmlns:ns2="54f846ff-dd20-44bc-a0ef-74533635af9c" xmlns:ns3="c07eb496-f847-4be2-918e-6d2f2df6efbb" targetNamespace="http://schemas.microsoft.com/office/2006/metadata/properties" ma:root="true" ma:fieldsID="1e8840c43133435751a7546742e67073" ns2:_="" ns3:_="">
    <xsd:import namespace="54f846ff-dd20-44bc-a0ef-74533635af9c"/>
    <xsd:import namespace="c07eb496-f847-4be2-918e-6d2f2df6ef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f846ff-dd20-44bc-a0ef-74533635a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bf0962f9-140e-4d81-bd8e-5be9802d6b2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eb496-f847-4be2-918e-6d2f2df6efbb"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16" nillable="true" ma:displayName="Taxonomy Catch All Column" ma:hidden="true" ma:list="{a6af77da-4f96-4349-9d60-b39db1985986}" ma:internalName="TaxCatchAll" ma:showField="CatchAllData" ma:web="c07eb496-f847-4be2-918e-6d2f2df6ef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f846ff-dd20-44bc-a0ef-74533635af9c">
      <Terms xmlns="http://schemas.microsoft.com/office/infopath/2007/PartnerControls"/>
    </lcf76f155ced4ddcb4097134ff3c332f>
    <TaxCatchAll xmlns="c07eb496-f847-4be2-918e-6d2f2df6efbb" xsi:nil="true"/>
    <SharedWithUsers xmlns="c07eb496-f847-4be2-918e-6d2f2df6efbb">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D605C-A75E-4182-9B03-CFDFE40BE8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f846ff-dd20-44bc-a0ef-74533635af9c"/>
    <ds:schemaRef ds:uri="c07eb496-f847-4be2-918e-6d2f2df6ef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F63C6D-CAD3-40B7-98C4-3BF50F088474}">
  <ds:schemaRefs>
    <ds:schemaRef ds:uri="http://purl.org/dc/dcmitype/"/>
    <ds:schemaRef ds:uri="http://schemas.microsoft.com/office/2006/metadata/properties"/>
    <ds:schemaRef ds:uri="http://purl.org/dc/terms/"/>
    <ds:schemaRef ds:uri="54f846ff-dd20-44bc-a0ef-74533635af9c"/>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07eb496-f847-4be2-918e-6d2f2df6efbb"/>
  </ds:schemaRefs>
</ds:datastoreItem>
</file>

<file path=customXml/itemProps3.xml><?xml version="1.0" encoding="utf-8"?>
<ds:datastoreItem xmlns:ds="http://schemas.openxmlformats.org/officeDocument/2006/customXml" ds:itemID="{B903FA10-F3FE-408E-B581-9EEA03B63F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5293</Words>
  <Application>Microsoft Office PowerPoint</Application>
  <PresentationFormat>Bredbild</PresentationFormat>
  <Paragraphs>285</Paragraphs>
  <Slides>12</Slides>
  <Notes>12</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12</vt:i4>
      </vt:variant>
    </vt:vector>
  </HeadingPairs>
  <TitlesOfParts>
    <vt:vector size="20" baseType="lpstr">
      <vt:lpstr>Arial</vt:lpstr>
      <vt:lpstr>Arial,Sans-Serif</vt:lpstr>
      <vt:lpstr>Calibri</vt:lpstr>
      <vt:lpstr>Georgia</vt:lpstr>
      <vt:lpstr>Grotesk</vt:lpstr>
      <vt:lpstr>Segoe UI</vt:lpstr>
      <vt:lpstr>Vårdförbundet</vt:lpstr>
      <vt:lpstr>1_Office-tema</vt:lpstr>
      <vt:lpstr>Avtalsresan – vad händer nu?</vt:lpstr>
      <vt:lpstr>Den svenska partsmodellen</vt:lpstr>
      <vt:lpstr>Arbetsmarknadens parter</vt:lpstr>
      <vt:lpstr>Vad är ett kollektivavtal?</vt:lpstr>
      <vt:lpstr>Vilka förhandlar Vårdförbundet med?</vt:lpstr>
      <vt:lpstr>PowerPoint-presentation</vt:lpstr>
      <vt:lpstr>Vilka intressen finns? </vt:lpstr>
      <vt:lpstr>Tidigare förhandlingsframgångar!</vt:lpstr>
      <vt:lpstr>Hur når vi framgång?</vt:lpstr>
      <vt:lpstr>Guldkorn!</vt:lpstr>
      <vt:lpstr>Vår strejk är din strejk!</vt:lpstr>
      <vt:lpstr>Reflekterande frågor!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avtal! Vad händer nu?</dc:title>
  <dc:creator>Angelica Neville</dc:creator>
  <cp:lastModifiedBy>Linda Lundin</cp:lastModifiedBy>
  <cp:revision>3</cp:revision>
  <dcterms:created xsi:type="dcterms:W3CDTF">2024-04-24T08:13:20Z</dcterms:created>
  <dcterms:modified xsi:type="dcterms:W3CDTF">2024-07-04T12:42:07Z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0x010100867C55175BD2E2469E0B5A3D6432DE4C</vt:lpwstr>
  </property>
  <property fmtid="{D5CDD505-2E9C-101B-9397-08002B2CF9AE}" pid="3" name="Order">
    <vt:r8>6200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